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9" r:id="rId3"/>
    <p:sldMasterId id="2147483702" r:id="rId4"/>
    <p:sldMasterId id="2147483714" r:id="rId5"/>
  </p:sldMasterIdLst>
  <p:notesMasterIdLst>
    <p:notesMasterId r:id="rId47"/>
  </p:notesMasterIdLst>
  <p:sldIdLst>
    <p:sldId id="271" r:id="rId6"/>
    <p:sldId id="428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429" r:id="rId18"/>
    <p:sldId id="283" r:id="rId19"/>
    <p:sldId id="284" r:id="rId20"/>
    <p:sldId id="285" r:id="rId21"/>
    <p:sldId id="303" r:id="rId22"/>
    <p:sldId id="304" r:id="rId23"/>
    <p:sldId id="305" r:id="rId24"/>
    <p:sldId id="306" r:id="rId25"/>
    <p:sldId id="286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7" r:id="rId35"/>
    <p:sldId id="298" r:id="rId36"/>
    <p:sldId id="299" r:id="rId37"/>
    <p:sldId id="300" r:id="rId38"/>
    <p:sldId id="265" r:id="rId39"/>
    <p:sldId id="266" r:id="rId40"/>
    <p:sldId id="267" r:id="rId41"/>
    <p:sldId id="268" r:id="rId42"/>
    <p:sldId id="269" r:id="rId43"/>
    <p:sldId id="270" r:id="rId44"/>
    <p:sldId id="307" r:id="rId45"/>
    <p:sldId id="30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F0E504-7E48-4F67-A637-4155B159EAE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766C747-DEFA-4C73-826E-EF618D6089FA}">
      <dgm:prSet phldrT="[Text]"/>
      <dgm:spPr>
        <a:solidFill>
          <a:srgbClr val="FF0000">
            <a:alpha val="50000"/>
          </a:srgbClr>
        </a:solidFill>
      </dgm:spPr>
      <dgm:t>
        <a:bodyPr/>
        <a:lstStyle/>
        <a:p>
          <a:pPr algn="ctr"/>
          <a:r>
            <a:rPr lang="en-US" dirty="0"/>
            <a:t>Reduce Runoff Volume</a:t>
          </a:r>
        </a:p>
      </dgm:t>
    </dgm:pt>
    <dgm:pt modelId="{C89A0ACB-33A7-430E-9CA1-0CD729705C73}" type="parTrans" cxnId="{2B0698FF-B9DF-49A8-BBFE-2F23BF69ACD9}">
      <dgm:prSet/>
      <dgm:spPr/>
      <dgm:t>
        <a:bodyPr/>
        <a:lstStyle/>
        <a:p>
          <a:pPr algn="ctr"/>
          <a:endParaRPr lang="en-US"/>
        </a:p>
      </dgm:t>
    </dgm:pt>
    <dgm:pt modelId="{DB5ED8B6-6099-49B7-BF75-13E7513513CE}" type="sibTrans" cxnId="{2B0698FF-B9DF-49A8-BBFE-2F23BF69ACD9}">
      <dgm:prSet/>
      <dgm:spPr/>
      <dgm:t>
        <a:bodyPr/>
        <a:lstStyle/>
        <a:p>
          <a:pPr algn="ctr"/>
          <a:endParaRPr lang="en-US"/>
        </a:p>
      </dgm:t>
    </dgm:pt>
    <dgm:pt modelId="{D7E069A0-733C-4F7B-94B3-6F1783CB512F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pPr algn="ctr"/>
          <a:r>
            <a:rPr lang="en-US" dirty="0"/>
            <a:t>Reduce Pollution in Runoff</a:t>
          </a:r>
        </a:p>
      </dgm:t>
    </dgm:pt>
    <dgm:pt modelId="{9A592A02-CD09-4009-A9CE-B82ECE28DF7C}" type="parTrans" cxnId="{31DBA26A-8E91-4F5A-BB9B-5317C154116A}">
      <dgm:prSet/>
      <dgm:spPr/>
      <dgm:t>
        <a:bodyPr/>
        <a:lstStyle/>
        <a:p>
          <a:pPr algn="ctr"/>
          <a:endParaRPr lang="en-US"/>
        </a:p>
      </dgm:t>
    </dgm:pt>
    <dgm:pt modelId="{5A266B9A-C363-4F3C-818E-65BA2956FB74}" type="sibTrans" cxnId="{31DBA26A-8E91-4F5A-BB9B-5317C154116A}">
      <dgm:prSet/>
      <dgm:spPr/>
      <dgm:t>
        <a:bodyPr/>
        <a:lstStyle/>
        <a:p>
          <a:pPr algn="ctr"/>
          <a:endParaRPr lang="en-US"/>
        </a:p>
      </dgm:t>
    </dgm:pt>
    <dgm:pt modelId="{8A34BF0A-EE35-466D-86E5-9330CA3A5CA2}" type="pres">
      <dgm:prSet presAssocID="{B0F0E504-7E48-4F67-A637-4155B159EAE6}" presName="compositeShape" presStyleCnt="0">
        <dgm:presLayoutVars>
          <dgm:chMax val="7"/>
          <dgm:dir/>
          <dgm:resizeHandles val="exact"/>
        </dgm:presLayoutVars>
      </dgm:prSet>
      <dgm:spPr/>
    </dgm:pt>
    <dgm:pt modelId="{9546802E-AFB8-45DB-BF2F-615ECD86B1F4}" type="pres">
      <dgm:prSet presAssocID="{5766C747-DEFA-4C73-826E-EF618D6089FA}" presName="circ1" presStyleLbl="vennNode1" presStyleIdx="0" presStyleCnt="2" custLinFactNeighborX="951" custLinFactNeighborY="-884"/>
      <dgm:spPr/>
    </dgm:pt>
    <dgm:pt modelId="{9710CCA9-5673-435B-AC33-23A33DF240C6}" type="pres">
      <dgm:prSet presAssocID="{5766C747-DEFA-4C73-826E-EF618D6089F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84B3257-5A82-4152-96EE-517DC11A38CB}" type="pres">
      <dgm:prSet presAssocID="{D7E069A0-733C-4F7B-94B3-6F1783CB512F}" presName="circ2" presStyleLbl="vennNode1" presStyleIdx="1" presStyleCnt="2" custLinFactNeighborX="617" custLinFactNeighborY="-884"/>
      <dgm:spPr/>
    </dgm:pt>
    <dgm:pt modelId="{A788C527-25B3-4720-A549-281894A7AF16}" type="pres">
      <dgm:prSet presAssocID="{D7E069A0-733C-4F7B-94B3-6F1783CB512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6845012-00C5-49D8-854D-15FD032BB3E1}" type="presOf" srcId="{B0F0E504-7E48-4F67-A637-4155B159EAE6}" destId="{8A34BF0A-EE35-466D-86E5-9330CA3A5CA2}" srcOrd="0" destOrd="0" presId="urn:microsoft.com/office/officeart/2005/8/layout/venn1"/>
    <dgm:cxn modelId="{FDCB0E35-88DA-4187-ACA5-8BC90F9CE437}" type="presOf" srcId="{5766C747-DEFA-4C73-826E-EF618D6089FA}" destId="{9546802E-AFB8-45DB-BF2F-615ECD86B1F4}" srcOrd="0" destOrd="0" presId="urn:microsoft.com/office/officeart/2005/8/layout/venn1"/>
    <dgm:cxn modelId="{78CAA267-1F5D-4F18-B80F-DD0BFD320CCC}" type="presOf" srcId="{5766C747-DEFA-4C73-826E-EF618D6089FA}" destId="{9710CCA9-5673-435B-AC33-23A33DF240C6}" srcOrd="1" destOrd="0" presId="urn:microsoft.com/office/officeart/2005/8/layout/venn1"/>
    <dgm:cxn modelId="{31DBA26A-8E91-4F5A-BB9B-5317C154116A}" srcId="{B0F0E504-7E48-4F67-A637-4155B159EAE6}" destId="{D7E069A0-733C-4F7B-94B3-6F1783CB512F}" srcOrd="1" destOrd="0" parTransId="{9A592A02-CD09-4009-A9CE-B82ECE28DF7C}" sibTransId="{5A266B9A-C363-4F3C-818E-65BA2956FB74}"/>
    <dgm:cxn modelId="{F3228781-2A9C-454C-9982-38A89BBAA689}" type="presOf" srcId="{D7E069A0-733C-4F7B-94B3-6F1783CB512F}" destId="{B84B3257-5A82-4152-96EE-517DC11A38CB}" srcOrd="0" destOrd="0" presId="urn:microsoft.com/office/officeart/2005/8/layout/venn1"/>
    <dgm:cxn modelId="{4CECF7C0-114B-405D-BF36-1DADF27F3019}" type="presOf" srcId="{D7E069A0-733C-4F7B-94B3-6F1783CB512F}" destId="{A788C527-25B3-4720-A549-281894A7AF16}" srcOrd="1" destOrd="0" presId="urn:microsoft.com/office/officeart/2005/8/layout/venn1"/>
    <dgm:cxn modelId="{2B0698FF-B9DF-49A8-BBFE-2F23BF69ACD9}" srcId="{B0F0E504-7E48-4F67-A637-4155B159EAE6}" destId="{5766C747-DEFA-4C73-826E-EF618D6089FA}" srcOrd="0" destOrd="0" parTransId="{C89A0ACB-33A7-430E-9CA1-0CD729705C73}" sibTransId="{DB5ED8B6-6099-49B7-BF75-13E7513513CE}"/>
    <dgm:cxn modelId="{D414C563-7937-45A7-B80F-1CDA427D63EC}" type="presParOf" srcId="{8A34BF0A-EE35-466D-86E5-9330CA3A5CA2}" destId="{9546802E-AFB8-45DB-BF2F-615ECD86B1F4}" srcOrd="0" destOrd="0" presId="urn:microsoft.com/office/officeart/2005/8/layout/venn1"/>
    <dgm:cxn modelId="{FF96E2F9-48A5-444B-94C4-D77FEB50E283}" type="presParOf" srcId="{8A34BF0A-EE35-466D-86E5-9330CA3A5CA2}" destId="{9710CCA9-5673-435B-AC33-23A33DF240C6}" srcOrd="1" destOrd="0" presId="urn:microsoft.com/office/officeart/2005/8/layout/venn1"/>
    <dgm:cxn modelId="{837CFF3C-153E-4957-B1F0-BDDC3C5EDDA3}" type="presParOf" srcId="{8A34BF0A-EE35-466D-86E5-9330CA3A5CA2}" destId="{B84B3257-5A82-4152-96EE-517DC11A38CB}" srcOrd="2" destOrd="0" presId="urn:microsoft.com/office/officeart/2005/8/layout/venn1"/>
    <dgm:cxn modelId="{05D022C6-D1AC-407C-A4D7-9C0A4D9950FB}" type="presParOf" srcId="{8A34BF0A-EE35-466D-86E5-9330CA3A5CA2}" destId="{A788C527-25B3-4720-A549-281894A7AF16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6802E-AFB8-45DB-BF2F-615ECD86B1F4}">
      <dsp:nvSpPr>
        <dsp:cNvPr id="0" name=""/>
        <dsp:cNvSpPr/>
      </dsp:nvSpPr>
      <dsp:spPr>
        <a:xfrm>
          <a:off x="1037135" y="0"/>
          <a:ext cx="5229197" cy="5229197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Reduce Runoff Volume</a:t>
          </a:r>
        </a:p>
      </dsp:txBody>
      <dsp:txXfrm>
        <a:off x="1767338" y="616634"/>
        <a:ext cx="3015032" cy="3995928"/>
      </dsp:txXfrm>
    </dsp:sp>
    <dsp:sp modelId="{B84B3257-5A82-4152-96EE-517DC11A38CB}">
      <dsp:nvSpPr>
        <dsp:cNvPr id="0" name=""/>
        <dsp:cNvSpPr/>
      </dsp:nvSpPr>
      <dsp:spPr>
        <a:xfrm>
          <a:off x="4788460" y="0"/>
          <a:ext cx="5229197" cy="5229197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Reduce Pollution in Runoff</a:t>
          </a:r>
        </a:p>
      </dsp:txBody>
      <dsp:txXfrm>
        <a:off x="6272422" y="616634"/>
        <a:ext cx="3015032" cy="39959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FA1CB-1A39-4E77-9EEE-364A427AA02F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35D9E-1EBC-49B0-9F69-3D258F696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DAB76E2-B232-4C4B-9F28-D3E7CB91B8E3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defRPr/>
              </a:pPr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Give Overview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814667" indent="-313333">
              <a:defRPr b="1">
                <a:solidFill>
                  <a:schemeClr val="tx1"/>
                </a:solidFill>
                <a:latin typeface="Arial" charset="0"/>
              </a:defRPr>
            </a:lvl2pPr>
            <a:lvl3pPr marL="1253334" indent="-250667">
              <a:defRPr b="1">
                <a:solidFill>
                  <a:schemeClr val="tx1"/>
                </a:solidFill>
                <a:latin typeface="Arial" charset="0"/>
              </a:defRPr>
            </a:lvl3pPr>
            <a:lvl4pPr marL="1754667" indent="-250667">
              <a:defRPr b="1">
                <a:solidFill>
                  <a:schemeClr val="tx1"/>
                </a:solidFill>
                <a:latin typeface="Arial" charset="0"/>
              </a:defRPr>
            </a:lvl4pPr>
            <a:lvl5pPr marL="2256000" indent="-250667">
              <a:defRPr b="1">
                <a:solidFill>
                  <a:schemeClr val="tx1"/>
                </a:solidFill>
                <a:latin typeface="Arial" charset="0"/>
              </a:defRPr>
            </a:lvl5pPr>
            <a:lvl6pPr marL="2757334" indent="-25066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3258667" indent="-25066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760001" indent="-25066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4261334" indent="-25066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E66BD69-A4D0-40BD-AF30-804D789E0B9E}" type="slidenum">
              <a:rPr lang="en-US" altLang="en-US" b="0"/>
              <a:pPr/>
              <a:t>2</a:t>
            </a:fld>
            <a:endParaRPr lang="en-US" altLang="en-US" b="0" dirty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 defTabSz="1002667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*1949 first county agency focused on conservation &amp; natural resource protection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3809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CB3B7-75CF-454E-99DA-AB692D9EE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7BF2D-CB50-42DE-8F42-6CC25777D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E4FD2-9BA6-4541-BC69-9CD2E90F7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6625-3500-478F-A263-AF2BB38409C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3F750-D41A-4840-8378-B5F9A3CC5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0EBD4-6DE7-4528-A948-0F693C97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51B5-69F9-4938-B8D5-1F7687CF3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4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FD9F3-DC3D-4E04-9207-F0A645929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90781-2A04-4266-A8AC-3932DDC86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6A141-82FB-45A8-B36C-47AB2A942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6625-3500-478F-A263-AF2BB38409C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C06F8-01C9-4826-B6F6-F471A9D3C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C5556-AF29-460C-B346-59438112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51B5-69F9-4938-B8D5-1F7687CF3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70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E8F5E5-943F-4A27-BEB0-4B6698416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9542D-8F08-4C40-831A-70C1C8FD0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04EFD-F01B-4DD1-BAF6-063E67EE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6625-3500-478F-A263-AF2BB38409C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DDD3E-19AF-48D1-9C3B-E64462D6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42051-4F05-4CC4-9A71-5C6576E8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51B5-69F9-4938-B8D5-1F7687CF3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84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C24B6-A9EF-470B-84F7-0AD4E7570E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88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9F9C6-0082-48C7-BA54-07E81C01DD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12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5F77E-74D2-4C97-97E2-73FEEC80DF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21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FE09F-EFB4-4C5B-8E7A-6D47C01C8B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99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A9AC0-0442-4714-992B-76446E4513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9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D2D86-897A-481D-A705-9C94F8EB7D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73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369D9-8AFD-46CE-B4F6-3B301A040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67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1953F-5A98-4DC6-A13A-981694D192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4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23BA6-85D9-4DD6-BDBE-95BE1DF0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B4FBC-873C-42C9-B593-8F6DD2EEA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55A05-B6C5-43BD-B6DC-A22BC2526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6625-3500-478F-A263-AF2BB38409C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D1EFF-DD9E-46E1-AE14-4783B905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EE43A-D26D-4DDE-870B-98CB06641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51B5-69F9-4938-B8D5-1F7687CF3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1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6868E-315F-49C3-95FF-DC26457A2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8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0F359-2B19-4D3C-8746-F5A3A04CCE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48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E41F6-351D-4C93-A6A6-4EE9F8F3DC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92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78841-19C0-4B4E-B900-12D9581167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41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B9240-1FC8-4CED-8F60-A82AFC0871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35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603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7B759-8F9A-4B69-AD32-2EE7D5D336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634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0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0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AB5A8-77AD-437A-93B5-8E788F77F7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96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39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64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24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C542C-E785-416B-B820-4EBA8F0A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3715F-A339-42D6-BFB5-57B7C9187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7CA09-CB27-4DBA-807E-3DDEF77A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6625-3500-478F-A263-AF2BB38409C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ABCBB-D1FB-46AA-BAE5-EAA9B03E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8E436-CCA2-4D8D-9C6E-3AE6B1D99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51B5-69F9-4938-B8D5-1F7687CF3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5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05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8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84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10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90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38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22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C1979-04FF-4E78-B2DE-9ABFA590B6E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76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31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8F305-5E11-42A9-9823-DCF0CDE6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C9563-C933-4820-8639-4A0EBAF3F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3FBFB-87CF-46C7-A084-ADE861A3B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6B873-6F1D-4F00-B9BE-91773EC3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6625-3500-478F-A263-AF2BB38409C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DB2C6-D3C5-401C-834A-71B7440D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5DCFC-8F7E-4B69-AA69-34115BC1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51B5-69F9-4938-B8D5-1F7687CF3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15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680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66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81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17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486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56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33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69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880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59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F6C6A-56F0-46FA-8649-798B40F0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BB1D-50E2-4E42-A450-27757953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D5FE7-7A47-4C01-ABB4-0CA7E535A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06BD66-3F70-4F1D-A8E6-DA6383AE6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3BE04C-1D53-4C12-9679-2906284FD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2C49B9-F102-48EB-AAAE-DB188742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6625-3500-478F-A263-AF2BB38409C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3A861B-CAE5-41C9-8047-BDEAECE3B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68004-AAD0-4968-93FD-CBDD5D3E9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51B5-69F9-4938-B8D5-1F7687CF3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687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37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2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9" y="6629400"/>
            <a:ext cx="1000663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49553" y="2059146"/>
            <a:ext cx="6760031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41233" y="2238505"/>
            <a:ext cx="6949440" cy="3143393"/>
          </a:xfrm>
        </p:spPr>
        <p:txBody>
          <a:bodyPr anchor="b"/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Storm Water Pollution </a:t>
            </a:r>
            <a:r>
              <a:rPr lang="en-US" dirty="0" err="1"/>
              <a:t>Solultions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32920" y="5381905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dirty="0"/>
              <a:t>Amy Roskilly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059146"/>
            <a:ext cx="1941187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68069" y="2059146"/>
            <a:ext cx="2917568" cy="3886200"/>
          </a:xfrm>
          <a:prstGeom prst="rect">
            <a:avLst/>
          </a:prstGeom>
        </p:spPr>
      </p:pic>
      <p:pic>
        <p:nvPicPr>
          <p:cNvPr id="1032" name="Picture 8" descr="http://www.wilmingtonnc.gov/portals/0/documents/Public%20Services/Stormwater/SW%20images/DSCN0869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9632" y="2059146"/>
            <a:ext cx="40546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41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1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9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109" y="6629400"/>
            <a:ext cx="1000663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404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378404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31109" y="6629400"/>
            <a:ext cx="1000663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July 22, 2012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31109" y="6629400"/>
            <a:ext cx="1000663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July 22, 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3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17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6" y="919616"/>
            <a:ext cx="4155623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1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6" y="3446408"/>
            <a:ext cx="4155623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109" y="6629400"/>
            <a:ext cx="1000663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3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7" y="919616"/>
            <a:ext cx="4155623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7" y="3446397"/>
            <a:ext cx="4155623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109" y="6629400"/>
            <a:ext cx="1000663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9" y="6629400"/>
            <a:ext cx="1000663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8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EB89A-A6E9-425D-872E-01D9AA7E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BAED50-D565-44D1-A620-7339D3DA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6625-3500-478F-A263-AF2BB38409C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5C6FE-8EB4-4A53-88C3-A519F4B9D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F7F6F-493B-40BA-82BC-28B33DC6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51B5-69F9-4938-B8D5-1F7687CF3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19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12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190512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9" y="6629400"/>
            <a:ext cx="1000663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prstClr val="black"/>
                </a:solidFill>
                <a:cs typeface="Arial" charset="0"/>
              </a:rPr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>
                <a:solidFill>
                  <a:prstClr val="black"/>
                </a:solidFill>
                <a:cs typeface="Arial" charset="0"/>
              </a:rPr>
              <a:pPr/>
              <a:t>‹#›</a:t>
            </a:fld>
            <a:endParaRPr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2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84E42C-71BD-4B68-A116-663D76ACA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6625-3500-478F-A263-AF2BB38409C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016206-C493-4A9F-B0A6-EB816F3A8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D141E-47B9-4A4C-8667-2CE7305F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51B5-69F9-4938-B8D5-1F7687CF3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27513-19A3-49A3-8E71-A3254C08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A8F45-1B12-4809-BB8F-56B9F3011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44858-AAC4-4AC4-B24D-432B78E5E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0CA37-F713-458C-925A-FB3E137A8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6625-3500-478F-A263-AF2BB38409C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E9D16-0B5A-4028-A338-077561011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E46B0-4D3A-497C-9491-8485714F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51B5-69F9-4938-B8D5-1F7687CF3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81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7C2C-33E4-45F9-80CC-7F30E869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AFC181-C70D-4909-BFCB-5B0FD4950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B1AF5-49FF-4FD4-A68D-39BD6BABB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25D7B-FE6A-4B42-8374-5A635ECA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46625-3500-478F-A263-AF2BB38409C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D37C9-2EBA-46E0-9AF7-EC927087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AA35B-0B33-4061-BD01-BB1B8D85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51B5-69F9-4938-B8D5-1F7687CF3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1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729E1D-3BBF-45FD-B092-078CE21D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279DB-E7AE-4646-A9A4-E00C6949A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7138E-68E7-47AB-A074-C09B28EA99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46625-3500-478F-A263-AF2BB38409CB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B3C44-562C-4A06-BBD6-F0844EF02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30C8C-88C7-4CF6-B168-154BBF763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551B5-69F9-4938-B8D5-1F7687CF3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9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9AC45B-16F9-496B-9B69-96439F64FD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1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charset="0"/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34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8B68E-E17D-4068-AE26-1F42D9E7C7F5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charset="0"/>
              </a:rPr>
              <a:pPr/>
              <a:t>5/29/2020</a:t>
            </a:fld>
            <a:endParaRPr lang="en-US">
              <a:solidFill>
                <a:prstClr val="white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808A0-41DD-4670-8B8E-79AEDA9C45FC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10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8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042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://www.lowes.com/images/LCI/Planning/HowTos/ht_FertilizeaLawn_hero_image.jpg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jbartley@cuyahogaswcd.or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C:\Users\jbartley\Documents\lawn g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12"/>
          <p:cNvSpPr>
            <a:spLocks noChangeArrowheads="1" noChangeShapeType="1" noTextEdit="1"/>
          </p:cNvSpPr>
          <p:nvPr/>
        </p:nvSpPr>
        <p:spPr bwMode="auto">
          <a:xfrm>
            <a:off x="5066949" y="5491984"/>
            <a:ext cx="6921849" cy="12231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Jared Bartley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  <a:cs typeface="Arial" charset="0"/>
              </a:rPr>
              <a:t>Senior Program Manager</a:t>
            </a: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0" y="0"/>
            <a:ext cx="12192000" cy="3276600"/>
          </a:xfrm>
          <a:prstGeom prst="rect">
            <a:avLst/>
          </a:prstGeom>
          <a:gradFill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gamma/>
                  <a:shade val="46275"/>
                  <a:invGamma/>
                  <a:alpha val="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8" name="WordArt 13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8331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 panose="020B0A04020102020204" pitchFamily="34" charset="0"/>
                <a:cs typeface="Arial" charset="0"/>
              </a:rPr>
              <a:t>Smart Landscaping</a:t>
            </a:r>
          </a:p>
        </p:txBody>
      </p:sp>
      <p:sp>
        <p:nvSpPr>
          <p:cNvPr id="3079" name="WordArt 18"/>
          <p:cNvSpPr>
            <a:spLocks noChangeArrowheads="1" noChangeShapeType="1" noTextEdit="1"/>
          </p:cNvSpPr>
          <p:nvPr/>
        </p:nvSpPr>
        <p:spPr bwMode="auto">
          <a:xfrm>
            <a:off x="304800" y="1219200"/>
            <a:ext cx="8331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  <a:cs typeface="Arial" charset="0"/>
              </a:rPr>
              <a:t>For Clean Water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1709" y="152400"/>
            <a:ext cx="3046941" cy="1092433"/>
          </a:xfrm>
          <a:prstGeom prst="rect">
            <a:avLst/>
          </a:prstGeom>
        </p:spPr>
      </p:pic>
      <p:pic>
        <p:nvPicPr>
          <p:cNvPr id="3075" name="Picture 9" descr="RRWatrshed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5209" y="1366016"/>
            <a:ext cx="1713441" cy="98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40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96" y="381000"/>
            <a:ext cx="12234903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793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7885"/>
            <a:ext cx="12192000" cy="553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609600" y="24222"/>
            <a:ext cx="11176000" cy="707886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u="sng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  <a:cs typeface="Aharoni" pitchFamily="2" charset="-79"/>
              </a:rPr>
              <a:t>What’s Your Runoff Footprint???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3200" y="1524002"/>
            <a:ext cx="11785600" cy="64611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cs typeface="Arial" charset="0"/>
              </a:rPr>
              <a:t>House Area: Length X Width = __ sqr ft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3200" y="4800600"/>
            <a:ext cx="11785600" cy="12001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cs typeface="Arial" charset="0"/>
              </a:rPr>
              <a:t>For a .25” rain event, multiply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cs typeface="Arial" charset="0"/>
              </a:rPr>
              <a:t>House Area X 0.13 = RUNOFF (gallons)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3200" y="2895600"/>
            <a:ext cx="11785600" cy="12001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cs typeface="Arial" charset="0"/>
              </a:rPr>
              <a:t>For a 0.1” rain event, multiply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cs typeface="Arial" charset="0"/>
              </a:rPr>
              <a:t>House Area X 0.052 = RUNOFF (gallons)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25600" y="2209817"/>
            <a:ext cx="8229600" cy="64611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40 </a:t>
            </a:r>
            <a:r>
              <a:rPr lang="en-US" altLang="en-US" sz="3600" dirty="0" err="1">
                <a:solidFill>
                  <a:srgbClr val="002060"/>
                </a:solidFill>
                <a:cs typeface="Arial" charset="0"/>
              </a:rPr>
              <a:t>ft</a:t>
            </a: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 X 25 ft. = 1000 </a:t>
            </a:r>
            <a:r>
              <a:rPr lang="en-US" altLang="en-US" sz="3600" dirty="0" err="1">
                <a:solidFill>
                  <a:srgbClr val="002060"/>
                </a:solidFill>
                <a:cs typeface="Arial" charset="0"/>
              </a:rPr>
              <a:t>sqr</a:t>
            </a: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cs typeface="Arial" charset="0"/>
              </a:rPr>
              <a:t>ft</a:t>
            </a:r>
            <a:endParaRPr lang="en-US" altLang="en-US" sz="3600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25600" y="4114817"/>
            <a:ext cx="8229600" cy="64611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1000 </a:t>
            </a:r>
            <a:r>
              <a:rPr lang="en-US" altLang="en-US" sz="3600" dirty="0" err="1">
                <a:solidFill>
                  <a:srgbClr val="002060"/>
                </a:solidFill>
                <a:cs typeface="Arial" charset="0"/>
              </a:rPr>
              <a:t>sqr</a:t>
            </a: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cs typeface="Arial" charset="0"/>
              </a:rPr>
              <a:t>ft</a:t>
            </a: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 X 0.052 = 52 gal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0" y="6096017"/>
            <a:ext cx="8432800" cy="64611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1000 </a:t>
            </a:r>
            <a:r>
              <a:rPr lang="en-US" altLang="en-US" sz="3600" dirty="0" err="1">
                <a:solidFill>
                  <a:srgbClr val="002060"/>
                </a:solidFill>
                <a:cs typeface="Arial" charset="0"/>
              </a:rPr>
              <a:t>sqr</a:t>
            </a: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cs typeface="Arial" charset="0"/>
              </a:rPr>
              <a:t>ft</a:t>
            </a:r>
            <a:r>
              <a:rPr lang="en-US" altLang="en-US" sz="3600" dirty="0">
                <a:solidFill>
                  <a:srgbClr val="002060"/>
                </a:solidFill>
                <a:cs typeface="Arial" charset="0"/>
              </a:rPr>
              <a:t> X 0.13 = 130 gal</a:t>
            </a:r>
          </a:p>
        </p:txBody>
      </p:sp>
    </p:spTree>
    <p:extLst>
      <p:ext uri="{BB962C8B-B14F-4D97-AF65-F5344CB8AC3E}">
        <p14:creationId xmlns:p14="http://schemas.microsoft.com/office/powerpoint/2010/main" val="32987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96" y="381000"/>
            <a:ext cx="12234903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19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F7F91-6A40-4C80-B1A8-376EEF2A2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1535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CC"/>
            </a:gs>
            <a:gs pos="100000">
              <a:srgbClr val="66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UI Semibold" pitchFamily="34" charset="0"/>
              </a:rPr>
              <a:t>How to Reduce 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UI Semibold" pitchFamily="34" charset="0"/>
              </a:rPr>
            </a:b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UI Semibold" pitchFamily="34" charset="0"/>
              </a:rPr>
              <a:t>Your (Negative) Impact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5355764"/>
              </p:ext>
            </p:extLst>
          </p:nvPr>
        </p:nvGraphicFramePr>
        <p:xfrm>
          <a:off x="655177" y="1371600"/>
          <a:ext cx="10972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reeform 3"/>
          <p:cNvSpPr/>
          <p:nvPr/>
        </p:nvSpPr>
        <p:spPr>
          <a:xfrm>
            <a:off x="5324029" y="2392110"/>
            <a:ext cx="1686371" cy="3170490"/>
          </a:xfrm>
          <a:custGeom>
            <a:avLst/>
            <a:gdLst>
              <a:gd name="connsiteX0" fmla="*/ 640935 w 1264778"/>
              <a:gd name="connsiteY0" fmla="*/ 0 h 3170490"/>
              <a:gd name="connsiteX1" fmla="*/ 470019 w 1264778"/>
              <a:gd name="connsiteY1" fmla="*/ 222191 h 3170490"/>
              <a:gd name="connsiteX2" fmla="*/ 307649 w 1264778"/>
              <a:gd name="connsiteY2" fmla="*/ 418744 h 3170490"/>
              <a:gd name="connsiteX3" fmla="*/ 170916 w 1264778"/>
              <a:gd name="connsiteY3" fmla="*/ 692210 h 3170490"/>
              <a:gd name="connsiteX4" fmla="*/ 85458 w 1264778"/>
              <a:gd name="connsiteY4" fmla="*/ 982767 h 3170490"/>
              <a:gd name="connsiteX5" fmla="*/ 8546 w 1264778"/>
              <a:gd name="connsiteY5" fmla="*/ 1358782 h 3170490"/>
              <a:gd name="connsiteX6" fmla="*/ 0 w 1264778"/>
              <a:gd name="connsiteY6" fmla="*/ 1692068 h 3170490"/>
              <a:gd name="connsiteX7" fmla="*/ 42729 w 1264778"/>
              <a:gd name="connsiteY7" fmla="*/ 2025354 h 3170490"/>
              <a:gd name="connsiteX8" fmla="*/ 145279 w 1264778"/>
              <a:gd name="connsiteY8" fmla="*/ 2392823 h 3170490"/>
              <a:gd name="connsiteX9" fmla="*/ 282012 w 1264778"/>
              <a:gd name="connsiteY9" fmla="*/ 2666288 h 3170490"/>
              <a:gd name="connsiteX10" fmla="*/ 452927 w 1264778"/>
              <a:gd name="connsiteY10" fmla="*/ 2939754 h 3170490"/>
              <a:gd name="connsiteX11" fmla="*/ 632389 w 1264778"/>
              <a:gd name="connsiteY11" fmla="*/ 3170490 h 3170490"/>
              <a:gd name="connsiteX12" fmla="*/ 854580 w 1264778"/>
              <a:gd name="connsiteY12" fmla="*/ 2888479 h 3170490"/>
              <a:gd name="connsiteX13" fmla="*/ 999858 w 1264778"/>
              <a:gd name="connsiteY13" fmla="*/ 2632105 h 3170490"/>
              <a:gd name="connsiteX14" fmla="*/ 1110954 w 1264778"/>
              <a:gd name="connsiteY14" fmla="*/ 2384277 h 3170490"/>
              <a:gd name="connsiteX15" fmla="*/ 1187866 w 1264778"/>
              <a:gd name="connsiteY15" fmla="*/ 2170632 h 3170490"/>
              <a:gd name="connsiteX16" fmla="*/ 1247686 w 1264778"/>
              <a:gd name="connsiteY16" fmla="*/ 1862984 h 3170490"/>
              <a:gd name="connsiteX17" fmla="*/ 1264778 w 1264778"/>
              <a:gd name="connsiteY17" fmla="*/ 1606610 h 3170490"/>
              <a:gd name="connsiteX18" fmla="*/ 1256232 w 1264778"/>
              <a:gd name="connsiteY18" fmla="*/ 1367327 h 3170490"/>
              <a:gd name="connsiteX19" fmla="*/ 1213503 w 1264778"/>
              <a:gd name="connsiteY19" fmla="*/ 1110954 h 3170490"/>
              <a:gd name="connsiteX20" fmla="*/ 1145137 w 1264778"/>
              <a:gd name="connsiteY20" fmla="*/ 854580 h 3170490"/>
              <a:gd name="connsiteX21" fmla="*/ 1034042 w 1264778"/>
              <a:gd name="connsiteY21" fmla="*/ 546931 h 3170490"/>
              <a:gd name="connsiteX22" fmla="*/ 888763 w 1264778"/>
              <a:gd name="connsiteY22" fmla="*/ 316195 h 3170490"/>
              <a:gd name="connsiteX23" fmla="*/ 743485 w 1264778"/>
              <a:gd name="connsiteY23" fmla="*/ 128187 h 3170490"/>
              <a:gd name="connsiteX24" fmla="*/ 640935 w 1264778"/>
              <a:gd name="connsiteY24" fmla="*/ 0 h 317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64778" h="3170490">
                <a:moveTo>
                  <a:pt x="640935" y="0"/>
                </a:moveTo>
                <a:lnTo>
                  <a:pt x="470019" y="222191"/>
                </a:lnTo>
                <a:lnTo>
                  <a:pt x="307649" y="418744"/>
                </a:lnTo>
                <a:lnTo>
                  <a:pt x="170916" y="692210"/>
                </a:lnTo>
                <a:lnTo>
                  <a:pt x="85458" y="982767"/>
                </a:lnTo>
                <a:lnTo>
                  <a:pt x="8546" y="1358782"/>
                </a:lnTo>
                <a:lnTo>
                  <a:pt x="0" y="1692068"/>
                </a:lnTo>
                <a:lnTo>
                  <a:pt x="42729" y="2025354"/>
                </a:lnTo>
                <a:lnTo>
                  <a:pt x="145279" y="2392823"/>
                </a:lnTo>
                <a:lnTo>
                  <a:pt x="282012" y="2666288"/>
                </a:lnTo>
                <a:lnTo>
                  <a:pt x="452927" y="2939754"/>
                </a:lnTo>
                <a:lnTo>
                  <a:pt x="632389" y="3170490"/>
                </a:lnTo>
                <a:lnTo>
                  <a:pt x="854580" y="2888479"/>
                </a:lnTo>
                <a:lnTo>
                  <a:pt x="999858" y="2632105"/>
                </a:lnTo>
                <a:lnTo>
                  <a:pt x="1110954" y="2384277"/>
                </a:lnTo>
                <a:lnTo>
                  <a:pt x="1187866" y="2170632"/>
                </a:lnTo>
                <a:lnTo>
                  <a:pt x="1247686" y="1862984"/>
                </a:lnTo>
                <a:lnTo>
                  <a:pt x="1264778" y="1606610"/>
                </a:lnTo>
                <a:lnTo>
                  <a:pt x="1256232" y="1367327"/>
                </a:lnTo>
                <a:lnTo>
                  <a:pt x="1213503" y="1110954"/>
                </a:lnTo>
                <a:lnTo>
                  <a:pt x="1145137" y="854580"/>
                </a:lnTo>
                <a:lnTo>
                  <a:pt x="1034042" y="546931"/>
                </a:lnTo>
                <a:lnTo>
                  <a:pt x="888763" y="316195"/>
                </a:lnTo>
                <a:lnTo>
                  <a:pt x="743485" y="128187"/>
                </a:lnTo>
                <a:lnTo>
                  <a:pt x="640935" y="0"/>
                </a:lnTo>
                <a:close/>
              </a:path>
            </a:pathLst>
          </a:cu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 Black" panose="020B0A04020102020204" pitchFamily="34" charset="0"/>
              </a:rPr>
              <a:t>MAXIMUM IMPACT!</a:t>
            </a:r>
          </a:p>
        </p:txBody>
      </p:sp>
    </p:spTree>
    <p:extLst>
      <p:ext uri="{BB962C8B-B14F-4D97-AF65-F5344CB8AC3E}">
        <p14:creationId xmlns:p14="http://schemas.microsoft.com/office/powerpoint/2010/main" val="336474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0"/>
            <a:ext cx="45148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8850" y="15"/>
            <a:ext cx="6153150" cy="685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523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1143000"/>
          </a:xfrm>
        </p:spPr>
        <p:txBody>
          <a:bodyPr>
            <a:no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9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Shrink Your Lawn: </a:t>
            </a:r>
            <a:b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9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9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Make A Space for Nature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10" y="1143015"/>
            <a:ext cx="112775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  <a:cs typeface="Arial" charset="0"/>
              </a:rPr>
              <a:t>Set a goal to leave 10% of your lawn “Natural.”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  <a:cs typeface="Arial" charset="0"/>
              </a:rPr>
              <a:t>Edges and next to creeks or ponds are easy spots.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  <a:cs typeface="Arial" charset="0"/>
              </a:rPr>
              <a:t>Consider Native Plants, Wildflowers,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prstClr val="white"/>
                </a:solidFill>
                <a:latin typeface="Arial Black" panose="020B0A04020102020204" pitchFamily="34" charset="0"/>
                <a:cs typeface="Arial" charset="0"/>
              </a:rPr>
              <a:t>Great for Butterflies and other pollinators.</a:t>
            </a:r>
          </a:p>
          <a:p>
            <a:endParaRPr lang="en-US" sz="2400" b="1" dirty="0">
              <a:ln>
                <a:solidFill>
                  <a:prstClr val="white"/>
                </a:solidFill>
              </a:ln>
              <a:solidFill>
                <a:srgbClr val="1F497D">
                  <a:lumMod val="75000"/>
                </a:srgbClr>
              </a:solidFill>
              <a:cs typeface="Arial" charset="0"/>
            </a:endParaRPr>
          </a:p>
          <a:p>
            <a:endParaRPr lang="en-US" dirty="0">
              <a:solidFill>
                <a:srgbClr val="1F497D">
                  <a:lumMod val="75000"/>
                </a:srgbClr>
              </a:solidFill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105150"/>
            <a:ext cx="64008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3203" y="3105150"/>
            <a:ext cx="317686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537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3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175" y="6076616"/>
            <a:ext cx="680224" cy="583049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6374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34276" y="970138"/>
            <a:ext cx="5359527" cy="18620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Aleo" panose="020F0502020204030203" pitchFamily="34" charset="0"/>
              </a:rPr>
              <a:t>Cut Corners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  <a:t>Complement not </a:t>
            </a:r>
            <a:b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</a:br>
            <a: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  <a:t>compete with </a:t>
            </a:r>
            <a:b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</a:br>
            <a: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  <a:t>your lawn</a:t>
            </a:r>
          </a:p>
        </p:txBody>
      </p:sp>
    </p:spTree>
    <p:extLst>
      <p:ext uri="{BB962C8B-B14F-4D97-AF65-F5344CB8AC3E}">
        <p14:creationId xmlns:p14="http://schemas.microsoft.com/office/powerpoint/2010/main" val="118264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3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175" y="6076616"/>
            <a:ext cx="680224" cy="58304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7825" y="1633002"/>
            <a:ext cx="6956791" cy="522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010350" cy="3429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81702" y="3689133"/>
            <a:ext cx="5359527" cy="18620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Aleo" panose="020F0502020204030203" pitchFamily="34" charset="0"/>
              </a:rPr>
              <a:t>Hedge the Edge</a:t>
            </a:r>
            <a:br>
              <a:rPr lang="en-US" sz="4000" b="1" dirty="0">
                <a:solidFill>
                  <a:prstClr val="white"/>
                </a:solidFill>
                <a:latin typeface="Aleo" panose="020F0502020204030203" pitchFamily="34" charset="0"/>
              </a:rPr>
            </a:br>
            <a: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  <a:t>Enhance the least used </a:t>
            </a:r>
            <a:b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</a:br>
            <a: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  <a:t>area of your lawn. </a:t>
            </a:r>
            <a:b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</a:br>
            <a: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  <a:t>Adds beauty and privacy.</a:t>
            </a:r>
          </a:p>
        </p:txBody>
      </p:sp>
    </p:spTree>
    <p:extLst>
      <p:ext uri="{BB962C8B-B14F-4D97-AF65-F5344CB8AC3E}">
        <p14:creationId xmlns:p14="http://schemas.microsoft.com/office/powerpoint/2010/main" val="362104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3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175" y="6076616"/>
            <a:ext cx="680224" cy="58304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781093" cy="395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593554"/>
            <a:ext cx="5359527" cy="147732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Aleo" panose="020F0502020204030203" pitchFamily="34" charset="0"/>
              </a:rPr>
              <a:t>Go Wild!!</a:t>
            </a:r>
            <a:br>
              <a:rPr lang="en-US" sz="4000" b="1" dirty="0">
                <a:solidFill>
                  <a:prstClr val="white"/>
                </a:solidFill>
                <a:latin typeface="Aleo" panose="020F0502020204030203" pitchFamily="34" charset="0"/>
              </a:rPr>
            </a:br>
            <a: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  <a:t>Self sustaining, </a:t>
            </a:r>
            <a:b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</a:br>
            <a:r>
              <a:rPr lang="en-US" sz="2500" b="1" dirty="0">
                <a:solidFill>
                  <a:prstClr val="white"/>
                </a:solidFill>
                <a:latin typeface="Aleo" panose="020F0502020204030203" pitchFamily="34" charset="0"/>
              </a:rPr>
              <a:t>natural ecosystem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527" y="3042862"/>
            <a:ext cx="6832473" cy="38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0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Aleo" panose="020F0502020204030203" pitchFamily="34" charset="0"/>
              </a:rPr>
              <a:t>Mission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1615016" y="1828801"/>
            <a:ext cx="4252384" cy="424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758A4"/>
                </a:solidFill>
                <a:latin typeface="Teen" panose="02000400000000000000" pitchFamily="2" charset="0"/>
              </a:rPr>
              <a:t>Mission: </a:t>
            </a:r>
          </a:p>
          <a:p>
            <a:pPr marL="0" indent="0">
              <a:buNone/>
            </a:pPr>
            <a:r>
              <a:rPr lang="en-US" dirty="0">
                <a:solidFill>
                  <a:srgbClr val="0758A4"/>
                </a:solidFill>
                <a:latin typeface="Teen" panose="02000400000000000000" pitchFamily="2" charset="0"/>
              </a:rPr>
              <a:t>Implement programs and practices that protect and restore healthy soil and water resources.</a:t>
            </a:r>
            <a:endParaRPr lang="en-US" dirty="0">
              <a:solidFill>
                <a:srgbClr val="0758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en" panose="02000400000000000000" pitchFamily="2" charset="0"/>
            </a:endParaRPr>
          </a:p>
          <a:p>
            <a:pPr marL="0" indent="0">
              <a:buNone/>
            </a:pPr>
            <a:endParaRPr lang="en-US" sz="2400" dirty="0">
              <a:latin typeface="MrEavesSanAltR" pitchFamily="2" charset="0"/>
            </a:endParaRPr>
          </a:p>
        </p:txBody>
      </p:sp>
      <p:pic>
        <p:nvPicPr>
          <p:cNvPr id="10" name="Picture 3" descr="789bd116-6cc5-4cc5-9953-b71c239ec003@namprd15">
            <a:extLst>
              <a:ext uri="{FF2B5EF4-FFF2-40B4-BE49-F238E27FC236}">
                <a16:creationId xmlns:a16="http://schemas.microsoft.com/office/drawing/2014/main" id="{DDDB96A3-A2BD-4825-9E39-AE27C8361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76200"/>
            <a:ext cx="3486424" cy="261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020CB-5CB8-43C0-B569-D4F6C0297E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815" y="660371"/>
            <a:ext cx="3298253" cy="962436"/>
          </a:xfrm>
          <a:prstGeom prst="rect">
            <a:avLst/>
          </a:prstGeom>
        </p:spPr>
      </p:pic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1390897-DDFB-4EA4-895F-E5635F4303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384" y="2971800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40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3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175" y="6076616"/>
            <a:ext cx="680224" cy="583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923" y="260836"/>
            <a:ext cx="11459911" cy="11695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n-US" sz="4000" b="1" dirty="0">
                <a:solidFill>
                  <a:prstClr val="white"/>
                </a:solidFill>
                <a:latin typeface="Aleo" panose="020F0502020204030203" pitchFamily="34" charset="0"/>
              </a:rPr>
              <a:t>Homeowners Associations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n-US" sz="3000" b="1" dirty="0">
                <a:solidFill>
                  <a:prstClr val="white"/>
                </a:solidFill>
                <a:latin typeface="Aleo" panose="020F0502020204030203" pitchFamily="34" charset="0"/>
              </a:rPr>
              <a:t>….and just some good advice in general**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850" y="1760434"/>
            <a:ext cx="10143858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prstClr val="white"/>
                </a:solidFill>
                <a:latin typeface="Adobe Garamond Pro" pitchFamily="18" charset="0"/>
              </a:rPr>
              <a:t>Know the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prstClr val="white"/>
                </a:solidFill>
                <a:latin typeface="Adobe Garamond Pro" pitchFamily="18" charset="0"/>
              </a:rPr>
              <a:t>Plan to present your design at a board meeting for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prstClr val="white"/>
                </a:solidFill>
                <a:latin typeface="Adobe Garamond Pro" pitchFamily="18" charset="0"/>
              </a:rPr>
              <a:t>**Be neighborly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prstClr val="white"/>
                </a:solidFill>
                <a:latin typeface="Adobe Garamond Pro" pitchFamily="18" charset="0"/>
              </a:rPr>
              <a:t>**Start slow and smart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prstClr val="white"/>
                </a:solidFill>
                <a:latin typeface="Adobe Garamond Pro" pitchFamily="18" charset="0"/>
              </a:rPr>
              <a:t>**Group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prstClr val="white"/>
                </a:solidFill>
                <a:latin typeface="Adobe Garamond Pro" pitchFamily="18" charset="0"/>
              </a:rPr>
              <a:t>**Pay attention to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prstClr val="white"/>
                </a:solidFill>
                <a:latin typeface="Adobe Garamond Pro" pitchFamily="18" charset="0"/>
              </a:rPr>
              <a:t>**Let the garden sit for a few years before expanding it</a:t>
            </a:r>
          </a:p>
          <a:p>
            <a:endParaRPr lang="en-US" sz="3000" dirty="0">
              <a:solidFill>
                <a:prstClr val="white"/>
              </a:solidFill>
              <a:latin typeface="Adobe Garamond Pro Bold" pitchFamily="18" charset="0"/>
            </a:endParaRPr>
          </a:p>
          <a:p>
            <a:r>
              <a:rPr lang="en-US" sz="2000" i="1" dirty="0">
                <a:solidFill>
                  <a:prstClr val="white"/>
                </a:solidFill>
                <a:latin typeface="Adobe Garamond Pro Bold" pitchFamily="18" charset="0"/>
              </a:rPr>
              <a:t>“How to Design an HOA-Approved Pollinator Garden” www.houzz.com</a:t>
            </a:r>
          </a:p>
        </p:txBody>
      </p:sp>
    </p:spTree>
    <p:extLst>
      <p:ext uri="{BB962C8B-B14F-4D97-AF65-F5344CB8AC3E}">
        <p14:creationId xmlns:p14="http://schemas.microsoft.com/office/powerpoint/2010/main" val="136469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12192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Shrink Your Lawn: </a:t>
            </a:r>
            <a:b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Make A Space for Nature</a:t>
            </a:r>
          </a:p>
        </p:txBody>
      </p:sp>
      <p:sp>
        <p:nvSpPr>
          <p:cNvPr id="6" name="Freeform 5"/>
          <p:cNvSpPr/>
          <p:nvPr/>
        </p:nvSpPr>
        <p:spPr>
          <a:xfrm>
            <a:off x="2597932" y="4888209"/>
            <a:ext cx="1036889" cy="564023"/>
          </a:xfrm>
          <a:custGeom>
            <a:avLst/>
            <a:gdLst>
              <a:gd name="connsiteX0" fmla="*/ 247828 w 777667"/>
              <a:gd name="connsiteY0" fmla="*/ 0 h 564023"/>
              <a:gd name="connsiteX1" fmla="*/ 0 w 777667"/>
              <a:gd name="connsiteY1" fmla="*/ 111096 h 564023"/>
              <a:gd name="connsiteX2" fmla="*/ 179462 w 777667"/>
              <a:gd name="connsiteY2" fmla="*/ 564023 h 564023"/>
              <a:gd name="connsiteX3" fmla="*/ 777667 w 777667"/>
              <a:gd name="connsiteY3" fmla="*/ 384561 h 564023"/>
              <a:gd name="connsiteX4" fmla="*/ 247828 w 777667"/>
              <a:gd name="connsiteY4" fmla="*/ 0 h 56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667" h="564023">
                <a:moveTo>
                  <a:pt x="247828" y="0"/>
                </a:moveTo>
                <a:lnTo>
                  <a:pt x="0" y="111096"/>
                </a:lnTo>
                <a:lnTo>
                  <a:pt x="179462" y="564023"/>
                </a:lnTo>
                <a:lnTo>
                  <a:pt x="777667" y="384561"/>
                </a:lnTo>
                <a:lnTo>
                  <a:pt x="247828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150265" y="1358781"/>
            <a:ext cx="4124771" cy="2110812"/>
          </a:xfrm>
          <a:custGeom>
            <a:avLst/>
            <a:gdLst>
              <a:gd name="connsiteX0" fmla="*/ 0 w 3093578"/>
              <a:gd name="connsiteY0" fmla="*/ 1991170 h 2110812"/>
              <a:gd name="connsiteX1" fmla="*/ 76912 w 3093578"/>
              <a:gd name="connsiteY1" fmla="*/ 2110812 h 2110812"/>
              <a:gd name="connsiteX2" fmla="*/ 3093578 w 3093578"/>
              <a:gd name="connsiteY2" fmla="*/ 111096 h 2110812"/>
              <a:gd name="connsiteX3" fmla="*/ 2973937 w 3093578"/>
              <a:gd name="connsiteY3" fmla="*/ 0 h 2110812"/>
              <a:gd name="connsiteX4" fmla="*/ 0 w 3093578"/>
              <a:gd name="connsiteY4" fmla="*/ 1991170 h 21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3578" h="2110812">
                <a:moveTo>
                  <a:pt x="0" y="1991170"/>
                </a:moveTo>
                <a:lnTo>
                  <a:pt x="76912" y="2110812"/>
                </a:lnTo>
                <a:lnTo>
                  <a:pt x="3093578" y="111096"/>
                </a:lnTo>
                <a:lnTo>
                  <a:pt x="2973937" y="0"/>
                </a:lnTo>
                <a:lnTo>
                  <a:pt x="0" y="199117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20874060">
            <a:off x="6141941" y="2358165"/>
            <a:ext cx="4124771" cy="2110812"/>
          </a:xfrm>
          <a:custGeom>
            <a:avLst/>
            <a:gdLst>
              <a:gd name="connsiteX0" fmla="*/ 0 w 3093578"/>
              <a:gd name="connsiteY0" fmla="*/ 1991170 h 2110812"/>
              <a:gd name="connsiteX1" fmla="*/ 76912 w 3093578"/>
              <a:gd name="connsiteY1" fmla="*/ 2110812 h 2110812"/>
              <a:gd name="connsiteX2" fmla="*/ 3093578 w 3093578"/>
              <a:gd name="connsiteY2" fmla="*/ 111096 h 2110812"/>
              <a:gd name="connsiteX3" fmla="*/ 2973937 w 3093578"/>
              <a:gd name="connsiteY3" fmla="*/ 0 h 2110812"/>
              <a:gd name="connsiteX4" fmla="*/ 0 w 3093578"/>
              <a:gd name="connsiteY4" fmla="*/ 1991170 h 211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3578" h="2110812">
                <a:moveTo>
                  <a:pt x="0" y="1991170"/>
                </a:moveTo>
                <a:lnTo>
                  <a:pt x="76912" y="2110812"/>
                </a:lnTo>
                <a:lnTo>
                  <a:pt x="3093578" y="111096"/>
                </a:lnTo>
                <a:lnTo>
                  <a:pt x="2973937" y="0"/>
                </a:lnTo>
                <a:lnTo>
                  <a:pt x="0" y="199117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523005" y="1529697"/>
            <a:ext cx="1447088" cy="931492"/>
          </a:xfrm>
          <a:custGeom>
            <a:avLst/>
            <a:gdLst>
              <a:gd name="connsiteX0" fmla="*/ 0 w 1085316"/>
              <a:gd name="connsiteY0" fmla="*/ 341832 h 931492"/>
              <a:gd name="connsiteX1" fmla="*/ 546931 w 1085316"/>
              <a:gd name="connsiteY1" fmla="*/ 931492 h 931492"/>
              <a:gd name="connsiteX2" fmla="*/ 1085316 w 1085316"/>
              <a:gd name="connsiteY2" fmla="*/ 435836 h 931492"/>
              <a:gd name="connsiteX3" fmla="*/ 615297 w 1085316"/>
              <a:gd name="connsiteY3" fmla="*/ 0 h 931492"/>
              <a:gd name="connsiteX4" fmla="*/ 0 w 1085316"/>
              <a:gd name="connsiteY4" fmla="*/ 341832 h 93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5316" h="931492">
                <a:moveTo>
                  <a:pt x="0" y="341832"/>
                </a:moveTo>
                <a:lnTo>
                  <a:pt x="546931" y="931492"/>
                </a:lnTo>
                <a:lnTo>
                  <a:pt x="1085316" y="435836"/>
                </a:lnTo>
                <a:lnTo>
                  <a:pt x="615297" y="0"/>
                </a:lnTo>
                <a:lnTo>
                  <a:pt x="0" y="341832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107973" y="5230026"/>
            <a:ext cx="1253383" cy="1598064"/>
          </a:xfrm>
          <a:custGeom>
            <a:avLst/>
            <a:gdLst>
              <a:gd name="connsiteX0" fmla="*/ 307649 w 940037"/>
              <a:gd name="connsiteY0" fmla="*/ 59821 h 1598064"/>
              <a:gd name="connsiteX1" fmla="*/ 0 w 940037"/>
              <a:gd name="connsiteY1" fmla="*/ 162370 h 1598064"/>
              <a:gd name="connsiteX2" fmla="*/ 700755 w 940037"/>
              <a:gd name="connsiteY2" fmla="*/ 1598064 h 1598064"/>
              <a:gd name="connsiteX3" fmla="*/ 940037 w 940037"/>
              <a:gd name="connsiteY3" fmla="*/ 1486968 h 1598064"/>
              <a:gd name="connsiteX4" fmla="*/ 290557 w 940037"/>
              <a:gd name="connsiteY4" fmla="*/ 0 h 159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0037" h="1598064">
                <a:moveTo>
                  <a:pt x="307649" y="59821"/>
                </a:moveTo>
                <a:lnTo>
                  <a:pt x="0" y="162370"/>
                </a:lnTo>
                <a:lnTo>
                  <a:pt x="700755" y="1598064"/>
                </a:lnTo>
                <a:lnTo>
                  <a:pt x="940037" y="1486968"/>
                </a:lnTo>
                <a:lnTo>
                  <a:pt x="290557" y="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370034" y="4153271"/>
            <a:ext cx="1424300" cy="555477"/>
          </a:xfrm>
          <a:custGeom>
            <a:avLst/>
            <a:gdLst>
              <a:gd name="connsiteX0" fmla="*/ 1016950 w 1068225"/>
              <a:gd name="connsiteY0" fmla="*/ 0 h 555477"/>
              <a:gd name="connsiteX1" fmla="*/ 0 w 1068225"/>
              <a:gd name="connsiteY1" fmla="*/ 410198 h 555477"/>
              <a:gd name="connsiteX2" fmla="*/ 42729 w 1068225"/>
              <a:gd name="connsiteY2" fmla="*/ 555477 h 555477"/>
              <a:gd name="connsiteX3" fmla="*/ 1068225 w 1068225"/>
              <a:gd name="connsiteY3" fmla="*/ 153824 h 555477"/>
              <a:gd name="connsiteX4" fmla="*/ 1016950 w 1068225"/>
              <a:gd name="connsiteY4" fmla="*/ 0 h 55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225" h="555477">
                <a:moveTo>
                  <a:pt x="1016950" y="0"/>
                </a:moveTo>
                <a:lnTo>
                  <a:pt x="0" y="410198"/>
                </a:lnTo>
                <a:lnTo>
                  <a:pt x="42729" y="555477"/>
                </a:lnTo>
                <a:lnTo>
                  <a:pt x="1068225" y="153824"/>
                </a:lnTo>
                <a:lnTo>
                  <a:pt x="1016950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181753" y="4871103"/>
            <a:ext cx="569719" cy="487110"/>
          </a:xfrm>
          <a:custGeom>
            <a:avLst/>
            <a:gdLst>
              <a:gd name="connsiteX0" fmla="*/ 0 w 427289"/>
              <a:gd name="connsiteY0" fmla="*/ 59820 h 487110"/>
              <a:gd name="connsiteX1" fmla="*/ 76912 w 427289"/>
              <a:gd name="connsiteY1" fmla="*/ 264919 h 487110"/>
              <a:gd name="connsiteX2" fmla="*/ 324740 w 427289"/>
              <a:gd name="connsiteY2" fmla="*/ 487110 h 487110"/>
              <a:gd name="connsiteX3" fmla="*/ 427289 w 427289"/>
              <a:gd name="connsiteY3" fmla="*/ 478564 h 487110"/>
              <a:gd name="connsiteX4" fmla="*/ 230736 w 427289"/>
              <a:gd name="connsiteY4" fmla="*/ 307648 h 487110"/>
              <a:gd name="connsiteX5" fmla="*/ 76912 w 427289"/>
              <a:gd name="connsiteY5" fmla="*/ 0 h 487110"/>
              <a:gd name="connsiteX6" fmla="*/ 0 w 427289"/>
              <a:gd name="connsiteY6" fmla="*/ 59820 h 48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289" h="487110">
                <a:moveTo>
                  <a:pt x="0" y="59820"/>
                </a:moveTo>
                <a:lnTo>
                  <a:pt x="76912" y="264919"/>
                </a:lnTo>
                <a:lnTo>
                  <a:pt x="324740" y="487110"/>
                </a:lnTo>
                <a:lnTo>
                  <a:pt x="427289" y="478564"/>
                </a:lnTo>
                <a:lnTo>
                  <a:pt x="230736" y="307648"/>
                </a:lnTo>
                <a:lnTo>
                  <a:pt x="76912" y="0"/>
                </a:lnTo>
                <a:lnTo>
                  <a:pt x="0" y="5982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2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Bartley.CSWCD2\Dropbox\native plant installations\JB house\jb tar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3222"/>
            <a:ext cx="12192000" cy="51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19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Bartley.CSWCD2\Dropbox\native plant installations\JB house\jb ready for se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4469"/>
            <a:ext cx="12192000" cy="516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906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Bartley.CSWCD2\Dropbox\native plant installations\JB house\jb bee bal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121" y="16565"/>
            <a:ext cx="51734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Bartley.CSWCD2\Dropbox\native plant installations\JB house\jb august 2016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2410" y="9939"/>
            <a:ext cx="51441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323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fTLRZ1g8YY-n2I9SRy_rF15Q2U5ENcypiSIhnzOcAf4DqRNpax6w9K0MvvfSgJlCnl72EMD6-baTsnbJajaqxyEQsccthf1Ri5atYbF0vHC45d2dlfOrE-Z4UDY13xzsJmMjL-60Q2U-6JtDqPLhO_1ThQfVcf35CmBs5WSUiio4QkZh-5S-k-5twr8hPi4IgLy4m7YKCGvD2I58ZxzSovkqtVALNZ_Hr4myRbL6h75byyDspXgbELe0mjMn-HD8iEayZM916Kz-4xMGcWL9h2jeQJO9EgQ460nn2BoQ9frpcgjHeGmXXsdVPe1qAJUPiEVxgKFB2OnixvNPdFJBjN1W_fRDyDDBj3m0fC5ckpdcWd9nPtoXaOKRbz6fpmdhLR_vr0f0O6SBKuDszMFJXv0lhc3DWSHtPyb39f58HN94a50FykrZ9QdGXsbkfwc7Haq4iWQssvpao23oauKHZPTxLR-256xA72HI69ikw_QY8LaKSSgBWDl1wMJ3d07l2EnAonePJLeTtgMZp50shmsdR0yLfegFySODy8_O5wAJFqq2JNuwb7L-vxllQHWKE7xE3vGTU8YyqjcSfjuf0oMgJaVKcjMDUF40SqoilGNQEXzLhHss-HVKoNKcH674lt5ygfBriXfvMlHxFo4-VFU9X1jKzmhE=w975-h97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201" y="6415"/>
            <a:ext cx="9107403" cy="685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243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Bartley.CSWCD2\Dropbox\native plant installations\JB house\jb august 2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4469"/>
            <a:ext cx="12192000" cy="516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867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mPHtos-GHI0-c-x-xV4lfQ9xnx7HHaYvzMoP4Tm-dufXoLCErDrPYAEMsouD7kmcrGr7l4aJ7kyPziZzx66yMxqZS9YDLNfCHJh6CMbkVKC36D79EzfmSdIBGjWOZLYHTSpHvhoSBWOy5vA8jfo4MgAhwGvACySsgmlvSELusHLMVOwRzenXUqkQc74vM0UVZz8FweJPwCH0P7OT_0cgujywGuWe63D8f3iyaRw6U5KL3q9ssA2ABgkQ0vm4NDHBiB6lRIybNPDZQoG2GdKIvlwmqeStgkCvhvyI34OWC7d5MbYv7QKQZXTvf8MgiVzMXxy7vB_OWYh0_mPGUTQvGwRkHbs9QlxPh131D6Eobkz8YjOgqE4WHeMnr31CVtx_G1GpBVXNAVCzU8h7Neyn40wvvzrdUsrSQlMFQfChdbW0MZGQ2z0U9aJbESYFFxh2isAf3qabCvIXWxS4APMiBGvzkeFfELhG4j3TkElAGoluRuSTw42cBFyBzv4BfqoDr1p2VpOvsFGBjfHEJiJQ10WuH9-wz4qIJ_zfJKprkH9nMIJZNjH1ljAh2Bw-JUFV2ytkhAyp69EwINQzWwd0zixwYgQ-ugl4dfmkCcB55iEd1ejpnQ135cLDn8koqK7yfNWXi_i1mjcNVebEKUHZTYQqQ4rufvkC=w1561-h883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29" y="838200"/>
            <a:ext cx="1221362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129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CC"/>
            </a:gs>
            <a:gs pos="100000">
              <a:srgbClr val="66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9770196">
            <a:off x="-156605" y="2118636"/>
            <a:ext cx="454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Fertilize to stimulate plant growth.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Chemical-infused 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Lawn Care Cycle</a:t>
            </a:r>
          </a:p>
        </p:txBody>
      </p:sp>
      <p:pic>
        <p:nvPicPr>
          <p:cNvPr id="1741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9432429">
            <a:off x="1181465" y="2090226"/>
            <a:ext cx="5102643" cy="2668288"/>
          </a:xfrm>
          <a:prstGeom prst="bentArrow">
            <a:avLst>
              <a:gd name="adj1" fmla="val 56775"/>
              <a:gd name="adj2" fmla="val 50000"/>
              <a:gd name="adj3" fmla="val 38002"/>
              <a:gd name="adj4" fmla="val 67922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3201520">
            <a:off x="6741754" y="1117673"/>
            <a:ext cx="3561223" cy="3333373"/>
          </a:xfrm>
          <a:prstGeom prst="bentArrow">
            <a:avLst>
              <a:gd name="adj1" fmla="val 54790"/>
              <a:gd name="adj2" fmla="val 50000"/>
              <a:gd name="adj3" fmla="val 38002"/>
              <a:gd name="adj4" fmla="val 57128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1103539">
            <a:off x="3918475" y="4403382"/>
            <a:ext cx="5847644" cy="2552479"/>
          </a:xfrm>
          <a:prstGeom prst="bentArrow">
            <a:avLst>
              <a:gd name="adj1" fmla="val 55365"/>
              <a:gd name="adj2" fmla="val 50000"/>
              <a:gd name="adj3" fmla="val 45658"/>
              <a:gd name="adj4" fmla="val 42161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7" y="2951333"/>
            <a:ext cx="3008087" cy="2211542"/>
          </a:xfrm>
          <a:prstGeom prst="leftRightUpArrow">
            <a:avLst>
              <a:gd name="adj1" fmla="val 44011"/>
              <a:gd name="adj2" fmla="val 35137"/>
              <a:gd name="adj3" fmla="val 1486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 rot="2298603">
            <a:off x="8992500" y="1650723"/>
            <a:ext cx="273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Mow to control growth of desired plants.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16000" y="228600"/>
            <a:ext cx="10670789" cy="6400800"/>
            <a:chOff x="762000" y="457200"/>
            <a:chExt cx="8003092" cy="6400800"/>
          </a:xfrm>
        </p:grpSpPr>
        <p:sp>
          <p:nvSpPr>
            <p:cNvPr id="3" name="&quot;No&quot; Symbol 2"/>
            <p:cNvSpPr/>
            <p:nvPr/>
          </p:nvSpPr>
          <p:spPr>
            <a:xfrm>
              <a:off x="762000" y="457200"/>
              <a:ext cx="7924800" cy="6400800"/>
            </a:xfrm>
            <a:prstGeom prst="noSmoking">
              <a:avLst>
                <a:gd name="adj" fmla="val 14395"/>
              </a:avLst>
            </a:prstGeom>
            <a:solidFill>
              <a:srgbClr val="FF0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2294372">
              <a:off x="1230756" y="3312411"/>
              <a:ext cx="753433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prstClr val="white"/>
                  </a:solidFill>
                  <a:latin typeface="Mufferaw" pitchFamily="66" charset="0"/>
                  <a:cs typeface="Arial" charset="0"/>
                </a:rPr>
                <a:t>BREAK THE CYCLE!!!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326607" y="6488668"/>
            <a:ext cx="487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Spray to eliminate unwanted plants.</a:t>
            </a:r>
          </a:p>
        </p:txBody>
      </p:sp>
      <p:sp>
        <p:nvSpPr>
          <p:cNvPr id="14" name="TextBox 13"/>
          <p:cNvSpPr txBox="1"/>
          <p:nvPr/>
        </p:nvSpPr>
        <p:spPr>
          <a:xfrm rot="1190818">
            <a:off x="26372" y="5650935"/>
            <a:ext cx="447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Don’t forget to kill any insects that might wander through! </a:t>
            </a:r>
          </a:p>
        </p:txBody>
      </p:sp>
    </p:spTree>
    <p:extLst>
      <p:ext uri="{BB962C8B-B14F-4D97-AF65-F5344CB8AC3E}">
        <p14:creationId xmlns:p14="http://schemas.microsoft.com/office/powerpoint/2010/main" val="147108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CC"/>
            </a:gs>
            <a:gs pos="100000">
              <a:srgbClr val="66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76200"/>
            <a:ext cx="11988800" cy="1143000"/>
          </a:xfrm>
        </p:spPr>
        <p:txBody>
          <a:bodyPr>
            <a:noAutofit/>
          </a:bodyPr>
          <a:lstStyle/>
          <a:p>
            <a:r>
              <a:rPr lang="en-US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Break the Cycle: </a:t>
            </a:r>
            <a:r>
              <a:rPr lang="en-US" sz="55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Fertilizers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361184"/>
            <a:ext cx="6400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b="1" dirty="0">
                <a:ln>
                  <a:solidFill>
                    <a:prstClr val="white"/>
                  </a:solidFill>
                </a:ln>
                <a:solidFill>
                  <a:srgbClr val="EEECE1">
                    <a:lumMod val="25000"/>
                  </a:srgbClr>
                </a:solidFill>
                <a:cs typeface="Arial" charset="0"/>
              </a:rPr>
              <a:t>First and foremost, </a:t>
            </a:r>
          </a:p>
          <a:p>
            <a:r>
              <a:rPr lang="en-US" sz="3600" b="1" cap="small" dirty="0">
                <a:ln>
                  <a:solidFill>
                    <a:prstClr val="white"/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Get Your Soil Tested!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725" y="2580382"/>
            <a:ext cx="5663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b="1" dirty="0">
                <a:ln>
                  <a:solidFill>
                    <a:prstClr val="white"/>
                  </a:solidFill>
                </a:ln>
                <a:solidFill>
                  <a:srgbClr val="EEECE1">
                    <a:lumMod val="25000"/>
                  </a:srgbClr>
                </a:solidFill>
                <a:cs typeface="Arial" charset="0"/>
              </a:rPr>
              <a:t>If you must fertilize, remember the 4 R’s:</a:t>
            </a:r>
          </a:p>
        </p:txBody>
      </p:sp>
      <p:sp>
        <p:nvSpPr>
          <p:cNvPr id="4" name="Rectangle 3"/>
          <p:cNvSpPr/>
          <p:nvPr/>
        </p:nvSpPr>
        <p:spPr>
          <a:xfrm>
            <a:off x="1396275" y="3576172"/>
            <a:ext cx="416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cs typeface="Arial" charset="0"/>
              </a:rPr>
              <a:t>Right Fertilizer</a:t>
            </a:r>
            <a:endParaRPr lang="en-US" sz="3200" b="1" cap="small" dirty="0">
              <a:ln>
                <a:solidFill>
                  <a:prstClr val="white"/>
                </a:solidFill>
              </a:ln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2807" y="4038611"/>
            <a:ext cx="4225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en-US" sz="3200" b="1" dirty="0">
                <a:ln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cs typeface="Arial" charset="0"/>
              </a:rPr>
              <a:t>Right Rate/Amount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2807" y="4481872"/>
            <a:ext cx="2756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en-US" sz="3200" b="1" dirty="0">
                <a:ln>
                  <a:solidFill>
                    <a:prstClr val="white"/>
                  </a:solidFill>
                </a:ln>
                <a:solidFill>
                  <a:srgbClr val="8064A2">
                    <a:lumMod val="75000"/>
                  </a:srgbClr>
                </a:solidFill>
                <a:cs typeface="Arial" charset="0"/>
              </a:rPr>
              <a:t>Right Time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2807" y="4941673"/>
            <a:ext cx="2811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en-US" sz="3200" b="1" dirty="0">
                <a:ln>
                  <a:solidFill>
                    <a:prstClr val="white"/>
                  </a:solidFill>
                </a:ln>
                <a:solidFill>
                  <a:srgbClr val="006600"/>
                </a:solidFill>
                <a:cs typeface="Arial" charset="0"/>
              </a:rPr>
              <a:t>Right Place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403" y="1143002"/>
            <a:ext cx="5562420" cy="539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211" y="1143000"/>
            <a:ext cx="5561335" cy="5397766"/>
          </a:xfrm>
          <a:prstGeom prst="rect">
            <a:avLst/>
          </a:prstGeom>
        </p:spPr>
      </p:pic>
      <p:pic>
        <p:nvPicPr>
          <p:cNvPr id="15" name="Picture 14" descr="HAND LOGO 2 GREEN 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603" y="1367644"/>
            <a:ext cx="4119884" cy="411876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0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DSCN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Watershed diagram cross section good 07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1371600"/>
            <a:ext cx="5892800" cy="5105400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4" name="Text Box 11"/>
          <p:cNvSpPr txBox="1">
            <a:spLocks noChangeArrowheads="1"/>
          </p:cNvSpPr>
          <p:nvPr/>
        </p:nvSpPr>
        <p:spPr bwMode="auto">
          <a:xfrm>
            <a:off x="6400800" y="1371600"/>
            <a:ext cx="5384800" cy="3647152"/>
          </a:xfrm>
          <a:prstGeom prst="rect">
            <a:avLst/>
          </a:prstGeom>
          <a:solidFill>
            <a:schemeClr val="bg1">
              <a:alpha val="79999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100" dirty="0">
                <a:solidFill>
                  <a:srgbClr val="000000"/>
                </a:solidFill>
                <a:latin typeface="Arial"/>
                <a:cs typeface="Arial" charset="0"/>
              </a:rPr>
              <a:t>A watershed is simply the land that water flows across or under on its way to a stream, river, or lake.  Our landscape is made up of many inter-connected basins or watersheds.  Within each watershed, all water runs to the lowest point - a stream, river, or lake.  On its way, water travels over the surface and across farm fields, forest land, suburban lawns, and city streets, or it seeps into the soil and travels as ground water.</a:t>
            </a:r>
          </a:p>
        </p:txBody>
      </p:sp>
      <p:sp>
        <p:nvSpPr>
          <p:cNvPr id="5125" name="WordArt 12"/>
          <p:cNvSpPr>
            <a:spLocks noChangeArrowheads="1" noChangeShapeType="1" noTextEdit="1"/>
          </p:cNvSpPr>
          <p:nvPr/>
        </p:nvSpPr>
        <p:spPr bwMode="auto">
          <a:xfrm>
            <a:off x="2743200" y="381000"/>
            <a:ext cx="7112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  <a:cs typeface="Arial" charset="0"/>
              </a:rPr>
              <a:t>What is a Watershed?</a:t>
            </a:r>
          </a:p>
        </p:txBody>
      </p:sp>
    </p:spTree>
    <p:extLst>
      <p:ext uri="{BB962C8B-B14F-4D97-AF65-F5344CB8AC3E}">
        <p14:creationId xmlns:p14="http://schemas.microsoft.com/office/powerpoint/2010/main" val="303025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3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175" y="6076632"/>
            <a:ext cx="680224" cy="5830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6541" y="0"/>
            <a:ext cx="350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252729" y="372671"/>
            <a:ext cx="12192000" cy="13234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n-US" sz="4000" dirty="0">
                <a:solidFill>
                  <a:prstClr val="white"/>
                </a:solidFill>
                <a:latin typeface="Aleo" panose="020F0502020204030203" pitchFamily="34" charset="0"/>
                <a:cs typeface="Arial" charset="0"/>
              </a:rPr>
              <a:t>Break the Cycle: Mowing -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en-US" sz="4000" dirty="0">
                <a:solidFill>
                  <a:prstClr val="white"/>
                </a:solidFill>
                <a:latin typeface="Aleo" panose="020F0502020204030203" pitchFamily="34" charset="0"/>
                <a:cs typeface="Arial" charset="0"/>
              </a:rPr>
              <a:t>“Mow High and Let it Lie”</a:t>
            </a:r>
            <a:endParaRPr lang="en-US" sz="4000" b="1" dirty="0">
              <a:solidFill>
                <a:prstClr val="white"/>
              </a:solidFill>
              <a:latin typeface="Aleo" panose="020F0502020204030203" pitchFamily="34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07" y="1713181"/>
            <a:ext cx="64536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Mow your grass no shorter than 3” tall</a:t>
            </a:r>
            <a:b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 your grass clippings – this is great fertilizer for your lawn!!!</a:t>
            </a:r>
            <a:b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these tips will reduce the need to water and fertilize your lawn</a:t>
            </a:r>
          </a:p>
        </p:txBody>
      </p:sp>
    </p:spTree>
    <p:extLst>
      <p:ext uri="{BB962C8B-B14F-4D97-AF65-F5344CB8AC3E}">
        <p14:creationId xmlns:p14="http://schemas.microsoft.com/office/powerpoint/2010/main" val="41600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FFCC"/>
            </a:gs>
            <a:gs pos="100000">
              <a:srgbClr val="66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28600"/>
            <a:ext cx="11988800" cy="1143000"/>
          </a:xfrm>
        </p:spPr>
        <p:txBody>
          <a:bodyPr>
            <a:noAutofit/>
          </a:bodyPr>
          <a:lstStyle/>
          <a:p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Break the Cycle: </a:t>
            </a:r>
            <a:b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Herbicides 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&amp;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Pesticides</a:t>
            </a:r>
            <a:endParaRPr lang="en-US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7600" y="1447807"/>
            <a:ext cx="985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cs typeface="Arial" charset="0"/>
              </a:rPr>
              <a:t>Reconsider your definition of a weed, or your tolerance for them.  Lawns don’t need to be monocultures! </a:t>
            </a:r>
          </a:p>
          <a:p>
            <a:endParaRPr lang="en-US" dirty="0">
              <a:solidFill>
                <a:srgbClr val="1F497D">
                  <a:lumMod val="75000"/>
                </a:srgbClr>
              </a:solidFill>
              <a:cs typeface="Arial" charset="0"/>
            </a:endParaRPr>
          </a:p>
          <a:p>
            <a:r>
              <a:rPr lang="en-US" sz="2400" b="1" dirty="0">
                <a:ln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cs typeface="Arial" charset="0"/>
              </a:rPr>
              <a:t>“Read your Weeds” – National Coalition for Pesticide-free Lawns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400" y="3200400"/>
            <a:ext cx="8940800" cy="36254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203209" y="5910956"/>
            <a:ext cx="8917577" cy="718457"/>
            <a:chOff x="152400" y="5910943"/>
            <a:chExt cx="6688183" cy="718457"/>
          </a:xfrm>
        </p:grpSpPr>
        <p:sp>
          <p:nvSpPr>
            <p:cNvPr id="6" name="Right Arrow 5"/>
            <p:cNvSpPr/>
            <p:nvPr/>
          </p:nvSpPr>
          <p:spPr>
            <a:xfrm>
              <a:off x="152400" y="5943600"/>
              <a:ext cx="1295400" cy="685800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267200" y="5943600"/>
              <a:ext cx="685800" cy="685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410200" y="5943600"/>
              <a:ext cx="685800" cy="685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154783" y="5910943"/>
              <a:ext cx="685800" cy="685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363200" y="4953000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cs typeface="Arial" charset="0"/>
              </a:rPr>
              <a:t>**Handout</a:t>
            </a:r>
          </a:p>
        </p:txBody>
      </p:sp>
    </p:spTree>
    <p:extLst>
      <p:ext uri="{BB962C8B-B14F-4D97-AF65-F5344CB8AC3E}">
        <p14:creationId xmlns:p14="http://schemas.microsoft.com/office/powerpoint/2010/main" val="319699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4699"/>
            <a:ext cx="12192000" cy="68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 rot="-5400000">
            <a:off x="-2915708" y="3075061"/>
            <a:ext cx="6858000" cy="707886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prstClr val="white"/>
                </a:solidFill>
                <a:latin typeface="Arial Black" panose="020B0A04020102020204" pitchFamily="34" charset="0"/>
                <a:cs typeface="Arial" charset="0"/>
              </a:rPr>
              <a:t>Vegetated Buffer Zones</a:t>
            </a:r>
          </a:p>
        </p:txBody>
      </p:sp>
      <p:pic>
        <p:nvPicPr>
          <p:cNvPr id="88067" name="Picture 3" descr="S:\Watershed Programs\Rocky River\Photos\RRBB\DSC0339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7601" y="34183"/>
            <a:ext cx="3488267" cy="1962150"/>
          </a:xfrm>
          <a:prstGeom prst="roundRect">
            <a:avLst/>
          </a:prstGeom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5791200" y="3395999"/>
            <a:ext cx="6299200" cy="2677656"/>
          </a:xfrm>
          <a:prstGeom prst="rect">
            <a:avLst/>
          </a:prstGeom>
          <a:solidFill>
            <a:schemeClr val="tx1">
              <a:alpha val="45000"/>
            </a:scheme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Increase/maintain bank stability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Provide habitat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Trap sediment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Filter/cycle nutrients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Protect the stream from human activities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  <a:cs typeface="Arial" charset="0"/>
              </a:rPr>
              <a:t>Protect property from the stream</a:t>
            </a:r>
          </a:p>
        </p:txBody>
      </p:sp>
    </p:spTree>
    <p:extLst>
      <p:ext uri="{BB962C8B-B14F-4D97-AF65-F5344CB8AC3E}">
        <p14:creationId xmlns:p14="http://schemas.microsoft.com/office/powerpoint/2010/main" val="3151872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3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175" y="6076628"/>
            <a:ext cx="680224" cy="5830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200" y="1565968"/>
            <a:ext cx="64881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Spring and/or Fall Tilling</a:t>
            </a:r>
            <a:b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Loss of aggregation and collapse of pore structure, burns up organic material, reduces water capacity.</a:t>
            </a:r>
            <a:b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Removal of Plant Debris</a:t>
            </a:r>
            <a:b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Removes food/carbon from soil critters, pulling disrupts structure</a:t>
            </a:r>
            <a:b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Soil naked over Winter</a:t>
            </a:r>
            <a:b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Promotes weed growth, erosion, starves micro and </a:t>
            </a: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macroorganisms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, leaching of nutrients.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645" y="957128"/>
            <a:ext cx="4829087" cy="4829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5137" y="228606"/>
            <a:ext cx="53069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>
                <a:solidFill>
                  <a:prstClr val="white"/>
                </a:solidFill>
                <a:latin typeface="Aleo" pitchFamily="34" charset="0"/>
                <a:cs typeface="Arial" charset="0"/>
              </a:rPr>
              <a:t>JUST SAY NO to</a:t>
            </a:r>
          </a:p>
          <a:p>
            <a:r>
              <a:rPr lang="en-US" sz="2500" b="1" u="sng" dirty="0">
                <a:solidFill>
                  <a:prstClr val="white"/>
                </a:solidFill>
                <a:latin typeface="Aleo" pitchFamily="34" charset="0"/>
                <a:cs typeface="Arial" charset="0"/>
              </a:rPr>
              <a:t>Conventional Garden Techniques</a:t>
            </a:r>
          </a:p>
        </p:txBody>
      </p:sp>
    </p:spTree>
    <p:extLst>
      <p:ext uri="{BB962C8B-B14F-4D97-AF65-F5344CB8AC3E}">
        <p14:creationId xmlns:p14="http://schemas.microsoft.com/office/powerpoint/2010/main" val="11890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7A44D-FBB0-4207-816E-3D25B557C4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6268" y="0"/>
            <a:ext cx="66218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3767F7-579F-43ED-96B9-3F2260045297}"/>
              </a:ext>
            </a:extLst>
          </p:cNvPr>
          <p:cNvSpPr/>
          <p:nvPr/>
        </p:nvSpPr>
        <p:spPr>
          <a:xfrm>
            <a:off x="6944147" y="344309"/>
            <a:ext cx="5075583" cy="6138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a CHAMPION for the </a:t>
            </a:r>
            <a:r>
              <a:rPr lang="en-US" sz="4000" b="1" i="1" dirty="0">
                <a:solidFill>
                  <a:srgbClr val="075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Rocky River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i="1" dirty="0">
                <a:solidFill>
                  <a:srgbClr val="075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Watershed</a:t>
            </a:r>
            <a:endParaRPr lang="en-US" sz="32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3 or more ACTIONS to PROTECT and RESTORE the Rocky River.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Earn a </a:t>
            </a:r>
            <a:r>
              <a:rPr lang="en-US" sz="3200" b="1" i="1" dirty="0">
                <a:solidFill>
                  <a:srgbClr val="075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</a:t>
            </a:r>
            <a:r>
              <a:rPr lang="en-US" sz="32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your yard to show your support!</a:t>
            </a:r>
          </a:p>
        </p:txBody>
      </p:sp>
    </p:spTree>
    <p:extLst>
      <p:ext uri="{BB962C8B-B14F-4D97-AF65-F5344CB8AC3E}">
        <p14:creationId xmlns:p14="http://schemas.microsoft.com/office/powerpoint/2010/main" val="105979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4F9968-3E38-4324-9820-94EA21EA4E85}"/>
              </a:ext>
            </a:extLst>
          </p:cNvPr>
          <p:cNvSpPr/>
          <p:nvPr/>
        </p:nvSpPr>
        <p:spPr>
          <a:xfrm>
            <a:off x="450585" y="175153"/>
            <a:ext cx="6435999" cy="6437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i="1" u="sng" dirty="0">
                <a:solidFill>
                  <a:srgbClr val="075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YARD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SHRINK your lawn- use native plants, shrubs and trees instead!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 non-native, invasive shrubs and plants!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REPLACE NON-NATIVES SHRUBS and flowers with natives to provide food and habitat for wildlife.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LEAVE your leaves: compost, mulch, or use in garden beds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 WATER by not watering your lawn and collecting rainwater for your garden.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INSPECT and MAINTAIN your septic system regularly.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JBartley.CSWCD2\Downloads\for KJB\garlicmust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8097" y="3660559"/>
            <a:ext cx="5031521" cy="316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TdhsNqfrAiS8XB9M4LT3qtq_rr-E4gk7cFxV4OOWqyPdx7Iio2-_Hd2X8Uxt-BmDZbTFCd7_5dAZ4saJ0b6-nD6nzpIw2kOb3UJn3bUESjBb623GimsOWDEx6pkzm-l8ObecOTzCRYFRYdpuozUnkLzqQtrKwwDX7F56KKmk2s9-0cvosDO8bkPaCh1t_urvEsfcazsRZVumMhYOAFUKDLgGmogKmZTp07-Dq_14pMK5szGQkW9C2b_wIKgHS93FCz_f8WRMlQO5KCHK7uGle_C6Ugvb67Rp9tbXm3VfhvMr8xlfmtfVAOdC3eRWpAyVe51fFqro4UAeSgnQmj-yu6sonRMRqEZDI2swaU-F1850rVCfw8hXVpVqt6w_zxWkt1xJ7u3rVn5oLXurFN8RpogH-xEAf2rVKce-EX1-fEDT4j426iw4xZFyepNOe-0gn1vYJeByGeKitqpiyqov17mDOjg_gKEXJwmYDUrxxhHH6aRstlnET6SClCC_RuTLWMJqc2IdWLgSUnlhH3Jdsk2A8sQLT86lIf1tAIH9_4bsN8I1L90x9nxf41t2_zqCyE3sApmX2ectCq3EHFE-htyzUDHeed7jmzbZo8yhPWm8qMr3rH2a3V_fbEYqkhojH05cZL0UEXar4LiCQwZ9duPm953nlpMumdXN_H6hGyB0LcgqlMQByc_sDJGTVNnppf2jLJdu9oV-rF9dCJHizUvPfw=w1635-h924-n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8097" y="108475"/>
            <a:ext cx="5031521" cy="350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355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BD80D6-4792-4F1B-879B-509DA262FC10}"/>
              </a:ext>
            </a:extLst>
          </p:cNvPr>
          <p:cNvSpPr/>
          <p:nvPr/>
        </p:nvSpPr>
        <p:spPr>
          <a:xfrm>
            <a:off x="437323" y="658847"/>
            <a:ext cx="7341711" cy="4120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POLLUTION of Air and Noise by mowing with non-gasoline powered tools.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 CHEMICALS OUT of our waterway-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Wash your car on the lawn or at the car wash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fertilize after a soil test- and use organic          fertilizers when you must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 treat with pesticides only when a problem is found.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SLOW DOWN STORMWATER with a Rain Garden or Rain Barrels, or permeable driveways.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9C8463-3647-492B-9A52-4C7FC0F3EC77}"/>
              </a:ext>
            </a:extLst>
          </p:cNvPr>
          <p:cNvSpPr/>
          <p:nvPr/>
        </p:nvSpPr>
        <p:spPr>
          <a:xfrm>
            <a:off x="410826" y="1"/>
            <a:ext cx="2420791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3600" b="1" i="1" u="sng" dirty="0">
                <a:solidFill>
                  <a:srgbClr val="075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YARD</a:t>
            </a:r>
            <a:endParaRPr lang="en-US" sz="3600" b="1" i="1" dirty="0">
              <a:solidFill>
                <a:srgbClr val="0758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S:\District Programs\Raingardens\Photos\N Olmsted MS\CIMG003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3238179" y="4810123"/>
            <a:ext cx="3165911" cy="196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S:\Watershed Programs\Rocky River\Photos\N Olmsted green infrastructure\IMG_905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8" y="4810135"/>
            <a:ext cx="1506913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031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475" y="4519328"/>
            <a:ext cx="1866900" cy="2252946"/>
          </a:xfrm>
          <a:prstGeom prst="rect">
            <a:avLst/>
          </a:prstGeom>
          <a:noFill/>
          <a:ln w="12700" algn="ctr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7774" y="2400312"/>
            <a:ext cx="357825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7774" y="104787"/>
            <a:ext cx="3578255" cy="223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3.googleusercontent.com/UEBGF4cyiK0LAQ25TVErEn7D70vFIK5e4uMtp_Ba1bcs1bL17Z1gxgpfISCVJR-nixCfcFuktGfRCA_K5prhEkdKvppiJu_N2AlqomNZDMXHPQlz1q2P-Y9zPY219Pu5HYELBkqzaj3h_IRBkxPpF7-i1HqnM_uE_3_bj8ArZRtLA68K-koynpQmioGV_QIPjk5Mg2kPgCAxGq62C7jZruwgd0te8C557iKONNUzi-mKUoYWpo2N7-XXeLPCGyv-KFXuS5HaldvEllV7lEep1nf8z72xhWB5WWM9jbVFndMyJ4Fi1SO0Q6SvuUJXtaGrEpWvaXj3MeaDYSjNkFaZsxfcI2u6c9CnAgV5x4PnzHo0CmnYJ-URUeoPUneSJTYSzXUjjuR_WrCG84K3PRPEgWdSzjpH0jnBhI561yB8xRNdQDZIszdMpOc_J8gIDzCQbXwDuYKbbINVHCeGBWSTUun_IV9WXN3vmHFXo1L_wCbmov_VkSoqtOa8j0fp4lDaw6lX7qT2SHa21LmL4FFjxnHBkynu82jV9HXrZdGo9w_DjX8qpmUXGyMyj7kmg8h0eWqJsEGgSrbplWR4kbPysLx7LOAGHXULuryTL42tNE3xjp0Cyygbgg9yGNx3amtbm8PVe2GASj7nrN9MUWKGm_YMaK_vZeHh=s570-no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9613" y="4813310"/>
            <a:ext cx="1400175" cy="195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873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1DCF8-2D61-4EA0-8B8A-F65431AE8361}"/>
              </a:ext>
            </a:extLst>
          </p:cNvPr>
          <p:cNvSpPr/>
          <p:nvPr/>
        </p:nvSpPr>
        <p:spPr>
          <a:xfrm>
            <a:off x="251791" y="6"/>
            <a:ext cx="11940212" cy="2178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i="1" u="sng" dirty="0">
                <a:solidFill>
                  <a:srgbClr val="075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ALONG YOUR BACKYARD STREAM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LEAVE A BUFFER of vegetation along your stream- don’t mow to the edge of the waterway.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COVER EDGES and BARE BANKS with native groundcovers, shrubs, trees, and flowers.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 CLIPPINGS OUT of the stream- never dump grass or leaves in the Rocky or any stream.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lh3.googleusercontent.com/xp1p1h9oc1nlgsL_p_xEhhXED5YhOf_yfWaV2Se-FGcToMCHSnNWsFjA9vROZLra-NGn2Pbjjk9kRDPOp-xJuAoq-FJgsYp3Vp7Fp3w51VrElFV2cEz4SAkTnIk-xt-S98CmqNWyLUXkKqicpks85Ygk6LuqA7DPDs0YQP5411-al9rsbOjKpmfBcthAandkQ-wz-8SECQJqRhcDRbKsfm1RWL4WFK5lpJbkMdWHu7Z3eOV8Q5Tg6azKKa7FbVu3j5EB-uMqCpME07pE8neW_Bar6l_CbTVBevFsFaYq8DL15Ty_AkX0HuCHaJxKEuIjmoIzPWrHhYvFWw9XH9VBsOvWuCwceGgJtN_M6w_iKoG4GQOIVviUdEPbYXjDYwDw3RWzKvc4POiXb_glRUvBR0RYllZf2zIjb2GGc_vd4zEIN92s5jabGdcQBsiFncju-L9muvZIuvqYnBMIdBO0qe6DuXtScOORnEE4dI3uSOaQ1xmm_6wGZxhLx00ujLmNks7RqC4hhYUlZb_e4w916YEwBQ9wL8Am5mg8oP_vW39Y6vvdUR4HYxxTc-SJXTJrgcDR-PQ06qVKi-HnfusudLatNdNpWuwXMTPeeDflZJdOE_UtywUGE6SkKkDZSSVCKmNg3eaLyPO9p50lHysxxmlSEhI1jRcU=w1635-h924-no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9709" y="2160913"/>
            <a:ext cx="3750363" cy="464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Watershed Programs\Rocky River\Streamside Forests sign_poster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611" y="2160913"/>
            <a:ext cx="6312596" cy="46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091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2B9AA3-8048-46F3-AD36-35F652C16AD6}"/>
              </a:ext>
            </a:extLst>
          </p:cNvPr>
          <p:cNvSpPr/>
          <p:nvPr/>
        </p:nvSpPr>
        <p:spPr>
          <a:xfrm>
            <a:off x="291547" y="5"/>
            <a:ext cx="9356036" cy="367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i="1" u="sng" dirty="0">
                <a:solidFill>
                  <a:srgbClr val="075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COMMUNITY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 your neighbors what you are doing for the ROCKY!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Display your RRWC CHAMPION SIGN proudly!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Tell your CITY or TOWNSHIP HALL what you are doing as a CHAMPION.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LOBBY your Town or Home Owners Association to use better practices.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VOLUNTEER at RRWC stream clean-ups and other activities!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 a MEMBER of Rocky River Watershed Council!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83CDAA-F7BA-4652-B0BA-482C63AF26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411" y="3639308"/>
            <a:ext cx="4195140" cy="3146355"/>
          </a:xfrm>
          <a:prstGeom prst="rect">
            <a:avLst/>
          </a:prstGeom>
        </p:spPr>
      </p:pic>
      <p:pic>
        <p:nvPicPr>
          <p:cNvPr id="4" name="Picture 2" descr="Image may contain: 6 people, people smiling, people standing, tree, plant, outdoor and natur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5163" y="3639308"/>
            <a:ext cx="3620095" cy="314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764" y="3639308"/>
            <a:ext cx="3883213" cy="314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344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A184AB1-DA78-434D-93B2-171810933BFA}"/>
              </a:ext>
            </a:extLst>
          </p:cNvPr>
          <p:cNvGrpSpPr/>
          <p:nvPr/>
        </p:nvGrpSpPr>
        <p:grpSpPr>
          <a:xfrm>
            <a:off x="266484" y="123359"/>
            <a:ext cx="4862109" cy="6611282"/>
            <a:chOff x="266483" y="123359"/>
            <a:chExt cx="4862109" cy="66112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D3FC795-284C-41C8-816F-1BBCCE55A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483" y="123359"/>
              <a:ext cx="4862109" cy="66112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ACA7791-60E9-4C91-ABD3-159C64F48316}"/>
                </a:ext>
              </a:extLst>
            </p:cNvPr>
            <p:cNvSpPr/>
            <p:nvPr/>
          </p:nvSpPr>
          <p:spPr>
            <a:xfrm>
              <a:off x="266483" y="2093843"/>
              <a:ext cx="4517552" cy="2252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A53F89A-FDEE-43EE-B9B3-A547C6F005A5}"/>
                </a:ext>
              </a:extLst>
            </p:cNvPr>
            <p:cNvSpPr/>
            <p:nvPr/>
          </p:nvSpPr>
          <p:spPr>
            <a:xfrm>
              <a:off x="266483" y="4435387"/>
              <a:ext cx="4240696" cy="2252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BBC2A57-1BA4-495A-BA2E-ABC155818A3B}"/>
                </a:ext>
              </a:extLst>
            </p:cNvPr>
            <p:cNvSpPr/>
            <p:nvPr/>
          </p:nvSpPr>
          <p:spPr>
            <a:xfrm>
              <a:off x="266483" y="1274744"/>
              <a:ext cx="4240696" cy="2252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F08192-B1AC-4AFC-8C40-C6ED137D693C}"/>
              </a:ext>
            </a:extLst>
          </p:cNvPr>
          <p:cNvSpPr txBox="1"/>
          <p:nvPr/>
        </p:nvSpPr>
        <p:spPr>
          <a:xfrm>
            <a:off x="5393637" y="123359"/>
            <a:ext cx="65318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Send completed form to Rocky River Watershed Council by emailing a photo or scan of your form to </a:t>
            </a:r>
            <a:r>
              <a:rPr lang="en-US" sz="2800" dirty="0">
                <a:hlinkClick r:id="rId3"/>
              </a:rPr>
              <a:t>jbartley@cuyahogaswcd.org</a:t>
            </a:r>
            <a:r>
              <a:rPr lang="en-US" sz="2800" dirty="0"/>
              <a:t> or by mail to:</a:t>
            </a:r>
          </a:p>
          <a:p>
            <a:endParaRPr lang="en-US" sz="2800" dirty="0"/>
          </a:p>
          <a:p>
            <a:r>
              <a:rPr lang="en-US" sz="2800" dirty="0"/>
              <a:t>Rocky River Watershed Council</a:t>
            </a:r>
          </a:p>
          <a:p>
            <a:r>
              <a:rPr lang="en-US" sz="2800" dirty="0"/>
              <a:t>3311 Perkins Ave.</a:t>
            </a:r>
          </a:p>
          <a:p>
            <a:r>
              <a:rPr lang="en-US" sz="2800" dirty="0"/>
              <a:t>Suite 100</a:t>
            </a:r>
          </a:p>
          <a:p>
            <a:r>
              <a:rPr lang="en-US" sz="2800" dirty="0"/>
              <a:t>Cleveland, OH 44114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14AF2-6D77-4591-B66B-75C1B9954BB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229" y="4076291"/>
            <a:ext cx="2157331" cy="2234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80A99-0619-451E-A367-7CC6484384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021" y="3275384"/>
            <a:ext cx="2648200" cy="3035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31B5FD-EB0B-497A-ABD8-0E31FA1BECF0}"/>
              </a:ext>
            </a:extLst>
          </p:cNvPr>
          <p:cNvSpPr txBox="1"/>
          <p:nvPr/>
        </p:nvSpPr>
        <p:spPr>
          <a:xfrm>
            <a:off x="5807229" y="6240234"/>
            <a:ext cx="215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Yard 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132132-108F-440D-A89D-140B0FEDF9AF}"/>
              </a:ext>
            </a:extLst>
          </p:cNvPr>
          <p:cNvSpPr txBox="1"/>
          <p:nvPr/>
        </p:nvSpPr>
        <p:spPr>
          <a:xfrm>
            <a:off x="8999021" y="6240235"/>
            <a:ext cx="2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Window Sticker</a:t>
            </a:r>
          </a:p>
        </p:txBody>
      </p:sp>
    </p:spTree>
    <p:extLst>
      <p:ext uri="{BB962C8B-B14F-4D97-AF65-F5344CB8AC3E}">
        <p14:creationId xmlns:p14="http://schemas.microsoft.com/office/powerpoint/2010/main" val="244774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:\Watershed Programs\Rocky River\RR pics JB\RR pics 9-20-07\DSC0233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8" y="11693"/>
            <a:ext cx="12183533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467" y="-6350"/>
            <a:ext cx="614680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0867" y="127003"/>
            <a:ext cx="11988800" cy="611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BBE0E3">
                    <a:lumMod val="50000"/>
                  </a:srgbClr>
                </a:solidFill>
                <a:latin typeface="Teen" panose="02000400000000000000" pitchFamily="2" charset="0"/>
                <a:cs typeface="Arial" pitchFamily="34" charset="0"/>
              </a:rPr>
              <a:t>Rocky River Watershed Council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8" y="5859224"/>
            <a:ext cx="1860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9278" y="5859224"/>
            <a:ext cx="1028039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BBE0E3">
                    <a:lumMod val="50000"/>
                  </a:srgbClr>
                </a:solidFill>
                <a:cs typeface="Arial" charset="0"/>
              </a:rPr>
              <a:t>The mission of the Rocky River Watershed Council is to protect, restore, and perpetuate a healthy watershed through public education, watershed planning, communication, and cooperation among stakeholders. </a:t>
            </a:r>
          </a:p>
        </p:txBody>
      </p:sp>
    </p:spTree>
    <p:extLst>
      <p:ext uri="{BB962C8B-B14F-4D97-AF65-F5344CB8AC3E}">
        <p14:creationId xmlns:p14="http://schemas.microsoft.com/office/powerpoint/2010/main" val="2083395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\\SBS2008\RedirectedFolders\jbartley\Desktop\RRWC sl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509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467" y="-6350"/>
            <a:ext cx="614680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90600"/>
            <a:ext cx="12183533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70C0"/>
                </a:solidFill>
                <a:latin typeface="Teen" panose="02000400000000000000" pitchFamily="2" charset="0"/>
                <a:cs typeface="Arial" pitchFamily="34" charset="0"/>
              </a:rPr>
              <a:t>Thank You!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191000"/>
            <a:ext cx="12183533" cy="266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70C0"/>
                </a:solidFill>
                <a:latin typeface="Teen" panose="02000400000000000000" pitchFamily="2" charset="0"/>
                <a:cs typeface="Arial" pitchFamily="34" charset="0"/>
              </a:rPr>
              <a:t>Jared Bartley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een" panose="02000400000000000000" pitchFamily="2" charset="0"/>
                <a:cs typeface="Arial" pitchFamily="34" charset="0"/>
              </a:rPr>
              <a:t>Senior Program Manager – Education &amp; Watersheds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een" panose="02000400000000000000" pitchFamily="2" charset="0"/>
                <a:cs typeface="Arial" pitchFamily="34" charset="0"/>
              </a:rPr>
              <a:t>Cuyahoga Soil &amp; Water Conservation District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een" panose="02000400000000000000" pitchFamily="2" charset="0"/>
                <a:cs typeface="Arial" pitchFamily="34" charset="0"/>
              </a:rPr>
              <a:t>www.cuyahogaswcd.org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70C0"/>
              </a:solidFill>
              <a:latin typeface="Teen" panose="02000400000000000000" pitchFamily="2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solidFill>
                <a:srgbClr val="0070C0"/>
              </a:solidFill>
              <a:latin typeface="Teen" panose="02000400000000000000" pitchFamily="2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985" y="2057400"/>
            <a:ext cx="865604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41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6705600" y="0"/>
            <a:ext cx="5486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>
                <a:latin typeface="Arial Black" panose="020B0A04020102020204" pitchFamily="34" charset="0"/>
              </a:rPr>
              <a:t>The Rocky River Watershed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807200" y="1143000"/>
            <a:ext cx="51816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664 miles of stream</a:t>
            </a:r>
          </a:p>
          <a:p>
            <a:pPr eaLnBrk="1" hangingPunct="1"/>
            <a:r>
              <a:rPr lang="en-US" sz="2400" dirty="0"/>
              <a:t>294 square miles</a:t>
            </a:r>
          </a:p>
          <a:p>
            <a:pPr eaLnBrk="1" hangingPunct="1"/>
            <a:r>
              <a:rPr lang="en-US" sz="2400" dirty="0"/>
              <a:t>All or part of 32 municipalities and townships in 4 counties</a:t>
            </a:r>
          </a:p>
          <a:p>
            <a:pPr eaLnBrk="1" hangingPunct="1"/>
            <a:r>
              <a:rPr lang="en-US" sz="2400" dirty="0"/>
              <a:t>Population of ~250,000</a:t>
            </a:r>
          </a:p>
          <a:p>
            <a:pPr eaLnBrk="1" hangingPunct="1"/>
            <a:r>
              <a:rPr lang="en-US" sz="2400" dirty="0"/>
              <a:t>Land Cover:</a:t>
            </a:r>
          </a:p>
          <a:p>
            <a:pPr lvl="1" eaLnBrk="1" hangingPunct="1"/>
            <a:r>
              <a:rPr lang="en-US" sz="2400" dirty="0"/>
              <a:t>42% wooded</a:t>
            </a:r>
          </a:p>
          <a:p>
            <a:pPr lvl="1" eaLnBrk="1" hangingPunct="1"/>
            <a:r>
              <a:rPr lang="en-US" sz="2400" dirty="0"/>
              <a:t>40% agricultural</a:t>
            </a:r>
          </a:p>
          <a:p>
            <a:pPr lvl="1" eaLnBrk="1" hangingPunct="1"/>
            <a:r>
              <a:rPr lang="en-US" sz="2400" dirty="0"/>
              <a:t>14% urban</a:t>
            </a:r>
          </a:p>
          <a:p>
            <a:pPr lvl="1" eaLnBrk="1" hangingPunct="1"/>
            <a:r>
              <a:rPr lang="en-US" sz="2400" dirty="0"/>
              <a:t>1% non-forested wetlands</a:t>
            </a:r>
          </a:p>
        </p:txBody>
      </p:sp>
      <p:pic>
        <p:nvPicPr>
          <p:cNvPr id="6" name="Content Placeholder 5" descr="RR_communities_base_jb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-1"/>
            <a:ext cx="4962525" cy="6806339"/>
          </a:xfrm>
        </p:spPr>
      </p:pic>
    </p:spTree>
    <p:extLst>
      <p:ext uri="{BB962C8B-B14F-4D97-AF65-F5344CB8AC3E}">
        <p14:creationId xmlns:p14="http://schemas.microsoft.com/office/powerpoint/2010/main" val="65506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908800" y="1475856"/>
            <a:ext cx="5181600" cy="172456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>
                <a:latin typeface="Candara" pitchFamily="34" charset="0"/>
              </a:rPr>
              <a:t>Habitat Degradation</a:t>
            </a:r>
          </a:p>
          <a:p>
            <a:pPr eaLnBrk="1" hangingPunct="1"/>
            <a:r>
              <a:rPr lang="en-US" sz="2400" dirty="0">
                <a:latin typeface="Candara" pitchFamily="34" charset="0"/>
              </a:rPr>
              <a:t>Sediment</a:t>
            </a:r>
          </a:p>
          <a:p>
            <a:pPr eaLnBrk="1" hangingPunct="1"/>
            <a:r>
              <a:rPr lang="en-US" sz="2400" dirty="0">
                <a:latin typeface="Candara" pitchFamily="34" charset="0"/>
              </a:rPr>
              <a:t>Nutrients</a:t>
            </a:r>
          </a:p>
          <a:p>
            <a:pPr eaLnBrk="1" hangingPunct="1"/>
            <a:r>
              <a:rPr lang="en-US" sz="2400" dirty="0">
                <a:latin typeface="Candara" pitchFamily="34" charset="0"/>
              </a:rPr>
              <a:t>Bacteria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0852" y="152417"/>
            <a:ext cx="5283200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  <a:cs typeface="Arial" charset="0"/>
              </a:rPr>
              <a:t>Major Impairments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 descr="fulllattain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521" y="0"/>
            <a:ext cx="5164954" cy="679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604000" y="3200400"/>
            <a:ext cx="52832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  <a:cs typeface="Arial" charset="0"/>
              </a:rPr>
              <a:t>Causes</a:t>
            </a: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6908800" y="3919680"/>
            <a:ext cx="5181600" cy="278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(Sub)Urbanization</a:t>
            </a:r>
          </a:p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Loss of Floodplain Function</a:t>
            </a:r>
          </a:p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Underperforming Waste Treatment</a:t>
            </a:r>
          </a:p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Ag Practices</a:t>
            </a:r>
          </a:p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Apathy</a:t>
            </a:r>
          </a:p>
        </p:txBody>
      </p:sp>
    </p:spTree>
    <p:extLst>
      <p:ext uri="{BB962C8B-B14F-4D97-AF65-F5344CB8AC3E}">
        <p14:creationId xmlns:p14="http://schemas.microsoft.com/office/powerpoint/2010/main" val="3171729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908800" y="1475856"/>
            <a:ext cx="5181600" cy="172456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>
                <a:latin typeface="Candara" pitchFamily="34" charset="0"/>
              </a:rPr>
              <a:t>Habitat Degradation</a:t>
            </a:r>
          </a:p>
          <a:p>
            <a:pPr eaLnBrk="1" hangingPunct="1"/>
            <a:r>
              <a:rPr lang="en-US" sz="2400" dirty="0">
                <a:latin typeface="Candara" pitchFamily="34" charset="0"/>
              </a:rPr>
              <a:t>Sediment</a:t>
            </a:r>
          </a:p>
          <a:p>
            <a:pPr eaLnBrk="1" hangingPunct="1"/>
            <a:r>
              <a:rPr lang="en-US" sz="2400" dirty="0">
                <a:latin typeface="Candara" pitchFamily="34" charset="0"/>
              </a:rPr>
              <a:t>Nutrients</a:t>
            </a:r>
          </a:p>
          <a:p>
            <a:pPr eaLnBrk="1" hangingPunct="1"/>
            <a:r>
              <a:rPr lang="en-US" sz="2400" dirty="0">
                <a:latin typeface="Candara" pitchFamily="34" charset="0"/>
              </a:rPr>
              <a:t>Bacteria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0852" y="152417"/>
            <a:ext cx="5283200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  <a:cs typeface="Arial" charset="0"/>
              </a:rPr>
              <a:t>Major Impairments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04000" y="3200400"/>
            <a:ext cx="52832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  <a:cs typeface="Arial" charset="0"/>
              </a:rPr>
              <a:t>Causes</a:t>
            </a: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6908800" y="3919680"/>
            <a:ext cx="5181600" cy="278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(Sub)Urbanization</a:t>
            </a:r>
          </a:p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Loss of Floodplain Function</a:t>
            </a:r>
          </a:p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Underperforming Waste Treatment</a:t>
            </a:r>
          </a:p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Ag Practices</a:t>
            </a:r>
          </a:p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Apathy</a:t>
            </a:r>
          </a:p>
        </p:txBody>
      </p:sp>
      <p:pic>
        <p:nvPicPr>
          <p:cNvPr id="1026" name="Picture 2" descr="S:\Watershed Programs\Rocky River\Action Plan\RRWAP 2016\WQ Data\OEPA\RR_WAP_Attainment_Aquatic Lif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837" y="112196"/>
            <a:ext cx="5480338" cy="667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060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908800" y="1475856"/>
            <a:ext cx="5181600" cy="172456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>
                <a:latin typeface="Candara" pitchFamily="34" charset="0"/>
              </a:rPr>
              <a:t>Habitat Degradation</a:t>
            </a:r>
          </a:p>
          <a:p>
            <a:pPr eaLnBrk="1" hangingPunct="1"/>
            <a:r>
              <a:rPr lang="en-US" sz="2400" dirty="0">
                <a:latin typeface="Candara" pitchFamily="34" charset="0"/>
              </a:rPr>
              <a:t>Sediment</a:t>
            </a:r>
          </a:p>
          <a:p>
            <a:pPr eaLnBrk="1" hangingPunct="1"/>
            <a:r>
              <a:rPr lang="en-US" sz="2400" dirty="0">
                <a:latin typeface="Candara" pitchFamily="34" charset="0"/>
              </a:rPr>
              <a:t>Nutrients</a:t>
            </a:r>
          </a:p>
          <a:p>
            <a:pPr eaLnBrk="1" hangingPunct="1"/>
            <a:r>
              <a:rPr lang="en-US" sz="2400" dirty="0">
                <a:latin typeface="Candara" pitchFamily="34" charset="0"/>
              </a:rPr>
              <a:t>Bacteria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0852" y="152417"/>
            <a:ext cx="5283200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  <a:cs typeface="Arial" charset="0"/>
              </a:rPr>
              <a:t>Major Impairments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04000" y="3200400"/>
            <a:ext cx="52832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n w="17780" cmpd="sng">
                  <a:solidFill>
                    <a:srgbClr val="BBE0E3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  <a:cs typeface="Arial" charset="0"/>
              </a:rPr>
              <a:t>Causes</a:t>
            </a: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6908800" y="3919680"/>
            <a:ext cx="5181600" cy="278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(Sub)Urbanization</a:t>
            </a:r>
          </a:p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Loss of Floodplain Function</a:t>
            </a:r>
          </a:p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Underperforming Waste Treatment</a:t>
            </a:r>
          </a:p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Ag Practices</a:t>
            </a:r>
          </a:p>
          <a:p>
            <a:pPr fontAlgn="base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ndara" pitchFamily="34" charset="0"/>
              </a:rPr>
              <a:t>Apathy</a:t>
            </a:r>
          </a:p>
        </p:txBody>
      </p:sp>
      <p:pic>
        <p:nvPicPr>
          <p:cNvPr id="4098" name="Picture 2" descr="S:\Watershed Programs\Rocky River\Action Plan\RRWAP 2016\WQ Data\OEPA\RR_WAP_Attainment_Bacteri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" y="-24882"/>
            <a:ext cx="5448287" cy="688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099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152417"/>
            <a:ext cx="1087120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7924800" y="6583380"/>
            <a:ext cx="4267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Arial" charset="0"/>
              </a:rPr>
              <a:t>http://cawalup.usc.edu:3455/cawalup/Home</a:t>
            </a:r>
          </a:p>
        </p:txBody>
      </p:sp>
    </p:spTree>
    <p:extLst>
      <p:ext uri="{BB962C8B-B14F-4D97-AF65-F5344CB8AC3E}">
        <p14:creationId xmlns:p14="http://schemas.microsoft.com/office/powerpoint/2010/main" val="3612769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cology 16x9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1186</Words>
  <Application>Microsoft Office PowerPoint</Application>
  <PresentationFormat>Widescreen</PresentationFormat>
  <Paragraphs>173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60" baseType="lpstr">
      <vt:lpstr>Adobe Garamond Pro</vt:lpstr>
      <vt:lpstr>Adobe Garamond Pro Bold</vt:lpstr>
      <vt:lpstr>Aleo</vt:lpstr>
      <vt:lpstr>Arial</vt:lpstr>
      <vt:lpstr>Arial Black</vt:lpstr>
      <vt:lpstr>Calibri</vt:lpstr>
      <vt:lpstr>Calibri Light</vt:lpstr>
      <vt:lpstr>Candara</vt:lpstr>
      <vt:lpstr>Corbel</vt:lpstr>
      <vt:lpstr>MrEavesSanAltR</vt:lpstr>
      <vt:lpstr>Mufferaw</vt:lpstr>
      <vt:lpstr>Segoe UI Semibold</vt:lpstr>
      <vt:lpstr>Teen</vt:lpstr>
      <vt:lpstr>Wingdings</vt:lpstr>
      <vt:lpstr>Office Theme</vt:lpstr>
      <vt:lpstr>Default Design</vt:lpstr>
      <vt:lpstr>2_Office Theme</vt:lpstr>
      <vt:lpstr>3_Office Theme</vt:lpstr>
      <vt:lpstr>Ecology 16x9</vt:lpstr>
      <vt:lpstr>PowerPoint Presentation</vt:lpstr>
      <vt:lpstr>Mission</vt:lpstr>
      <vt:lpstr>PowerPoint Presentation</vt:lpstr>
      <vt:lpstr>PowerPoint Presentation</vt:lpstr>
      <vt:lpstr>The Rocky River Watershed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Reduce  Your (Negative) Impact</vt:lpstr>
      <vt:lpstr>PowerPoint Presentation</vt:lpstr>
      <vt:lpstr>Shrink Your Lawn:  Make A Space for Nature</vt:lpstr>
      <vt:lpstr>PowerPoint Presentation</vt:lpstr>
      <vt:lpstr>PowerPoint Presentation</vt:lpstr>
      <vt:lpstr>PowerPoint Presentation</vt:lpstr>
      <vt:lpstr>PowerPoint Presentation</vt:lpstr>
      <vt:lpstr>Shrink Your Lawn:  Make A Space for Nature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Chemical-infused  Lawn Care Cycle</vt:lpstr>
      <vt:lpstr>Break the Cycle: Fertilizers</vt:lpstr>
      <vt:lpstr>PowerPoint Presentation</vt:lpstr>
      <vt:lpstr>Break the Cycle:  Herbicides &amp; Pesticides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Jared Bartley</dc:creator>
  <cp:lastModifiedBy>Jared Bartley</cp:lastModifiedBy>
  <cp:revision>4</cp:revision>
  <dcterms:created xsi:type="dcterms:W3CDTF">2020-05-29T13:40:19Z</dcterms:created>
  <dcterms:modified xsi:type="dcterms:W3CDTF">2020-05-29T16:17:59Z</dcterms:modified>
</cp:coreProperties>
</file>